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56" r:id="rId2"/>
    <p:sldId id="262" r:id="rId3"/>
    <p:sldId id="263" r:id="rId4"/>
    <p:sldId id="264" r:id="rId5"/>
    <p:sldId id="267" r:id="rId6"/>
    <p:sldId id="269" r:id="rId7"/>
    <p:sldId id="266" r:id="rId8"/>
    <p:sldId id="270" r:id="rId9"/>
    <p:sldId id="261" r:id="rId10"/>
    <p:sldId id="271" r:id="rId11"/>
    <p:sldId id="265" r:id="rId12"/>
    <p:sldId id="272" r:id="rId13"/>
    <p:sldId id="273" r:id="rId14"/>
    <p:sldId id="258" r:id="rId15"/>
    <p:sldId id="257" r:id="rId16"/>
    <p:sldId id="26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58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69A696-DAC5-4143-85CB-8347B3B4A695}" type="datetimeFigureOut">
              <a:rPr lang="en-US" smtClean="0"/>
              <a:t>6/16/2018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8CB359-C71D-439D-882F-A4BA0D6040D9}" type="slidenum">
              <a:rPr lang="en-US" smtClean="0"/>
              <a:t>‹#›</a:t>
            </a:fld>
            <a:endParaRPr lang="en-US"/>
          </a:p>
        </p:txBody>
      </p:sp>
    </p:spTree>
    <p:extLst>
      <p:ext uri="{BB962C8B-B14F-4D97-AF65-F5344CB8AC3E}">
        <p14:creationId xmlns:p14="http://schemas.microsoft.com/office/powerpoint/2010/main" val="3589048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5725565-D062-4A0C-9442-2844DBB14B70}" type="datetimeFigureOut">
              <a:rPr lang="en-US" smtClean="0"/>
              <a:t>6/16/2018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CB109C-23F1-4821-A21B-9DEFB106800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725565-D062-4A0C-9442-2844DBB14B70}" type="datetimeFigureOut">
              <a:rPr lang="en-US" smtClean="0"/>
              <a:t>6/16/2018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CB109C-23F1-4821-A21B-9DEFB106800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5725565-D062-4A0C-9442-2844DBB14B70}" type="datetimeFigureOut">
              <a:rPr lang="en-US" smtClean="0"/>
              <a:t>6/16/2018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CB109C-23F1-4821-A21B-9DEFB106800C}"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725565-D062-4A0C-9442-2844DBB14B70}" type="datetimeFigureOut">
              <a:rPr lang="en-US" smtClean="0"/>
              <a:t>6/16/2018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CB109C-23F1-4821-A21B-9DEFB106800C}"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725565-D062-4A0C-9442-2844DBB14B70}" type="datetimeFigureOut">
              <a:rPr lang="en-US" smtClean="0"/>
              <a:t>6/16/2018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CB109C-23F1-4821-A21B-9DEFB106800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5725565-D062-4A0C-9442-2844DBB14B70}" type="datetimeFigureOut">
              <a:rPr lang="en-US" smtClean="0"/>
              <a:t>6/16/2018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CB109C-23F1-4821-A21B-9DEFB106800C}"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5725565-D062-4A0C-9442-2844DBB14B70}" type="datetimeFigureOut">
              <a:rPr lang="en-US" smtClean="0"/>
              <a:t>6/16/2018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CB109C-23F1-4821-A21B-9DEFB106800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725565-D062-4A0C-9442-2844DBB14B70}" type="datetimeFigureOut">
              <a:rPr lang="en-US" smtClean="0"/>
              <a:t>6/16/2018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CB109C-23F1-4821-A21B-9DEFB106800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5725565-D062-4A0C-9442-2844DBB14B70}" type="datetimeFigureOut">
              <a:rPr lang="en-US" smtClean="0"/>
              <a:t>6/16/2018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CB109C-23F1-4821-A21B-9DEFB106800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5725565-D062-4A0C-9442-2844DBB14B70}" type="datetimeFigureOut">
              <a:rPr lang="en-US" smtClean="0"/>
              <a:t>6/16/2018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CB109C-23F1-4821-A21B-9DEFB106800C}"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725565-D062-4A0C-9442-2844DBB14B70}" type="datetimeFigureOut">
              <a:rPr lang="en-US" smtClean="0"/>
              <a:t>6/16/2018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CB109C-23F1-4821-A21B-9DEFB106800C}"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5725565-D062-4A0C-9442-2844DBB14B70}" type="datetimeFigureOut">
              <a:rPr lang="en-US" smtClean="0"/>
              <a:t>6/16/2018</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D1CB109C-23F1-4821-A21B-9DEFB106800C}"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772400" cy="1780108"/>
          </a:xfrm>
        </p:spPr>
        <p:txBody>
          <a:bodyPr>
            <a:normAutofit/>
          </a:bodyPr>
          <a:lstStyle/>
          <a:p>
            <a:r>
              <a:rPr lang="en-US" sz="5400" dirty="0" smtClean="0">
                <a:effectLst>
                  <a:outerShdw blurRad="38100" dist="38100" dir="2700000" algn="tl">
                    <a:srgbClr val="000000">
                      <a:alpha val="43137"/>
                    </a:srgbClr>
                  </a:outerShdw>
                </a:effectLst>
              </a:rPr>
              <a:t>Urinalysis</a:t>
            </a:r>
            <a:endParaRPr lang="en-US" sz="5400" dirty="0">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541560"/>
            <a:ext cx="1578867" cy="29870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5150" y="2971800"/>
            <a:ext cx="2933700" cy="2933700"/>
          </a:xfrm>
          <a:prstGeom prst="rect">
            <a:avLst/>
          </a:prstGeom>
        </p:spPr>
      </p:pic>
    </p:spTree>
    <p:extLst>
      <p:ext uri="{BB962C8B-B14F-4D97-AF65-F5344CB8AC3E}">
        <p14:creationId xmlns:p14="http://schemas.microsoft.com/office/powerpoint/2010/main" val="23230480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043184"/>
            <a:ext cx="7408333" cy="3450696"/>
          </a:xfrm>
        </p:spPr>
        <p:txBody>
          <a:bodyPr/>
          <a:lstStyle/>
          <a:p>
            <a:endParaRPr lang="en-US" dirty="0"/>
          </a:p>
          <a:p>
            <a:r>
              <a:rPr lang="en-US" sz="2000" dirty="0" smtClean="0">
                <a:solidFill>
                  <a:schemeClr val="tx1"/>
                </a:solidFill>
              </a:rPr>
              <a:t>Causes </a:t>
            </a:r>
            <a:r>
              <a:rPr lang="en-US" sz="2000" dirty="0">
                <a:solidFill>
                  <a:schemeClr val="tx1"/>
                </a:solidFill>
              </a:rPr>
              <a:t>an obstruction within the urinary tract</a:t>
            </a:r>
          </a:p>
          <a:p>
            <a:r>
              <a:rPr lang="en-US" sz="2000" dirty="0" smtClean="0">
                <a:solidFill>
                  <a:schemeClr val="tx1"/>
                </a:solidFill>
              </a:rPr>
              <a:t>More </a:t>
            </a:r>
            <a:r>
              <a:rPr lang="en-US" sz="2000" dirty="0">
                <a:solidFill>
                  <a:schemeClr val="tx1"/>
                </a:solidFill>
              </a:rPr>
              <a:t>common in dogs</a:t>
            </a:r>
          </a:p>
          <a:p>
            <a:r>
              <a:rPr lang="en-US" sz="2000" dirty="0" smtClean="0">
                <a:solidFill>
                  <a:schemeClr val="tx1"/>
                </a:solidFill>
              </a:rPr>
              <a:t>Transitional </a:t>
            </a:r>
            <a:r>
              <a:rPr lang="en-US" sz="2000" dirty="0">
                <a:solidFill>
                  <a:schemeClr val="tx1"/>
                </a:solidFill>
              </a:rPr>
              <a:t>cell carcinoma is most common type</a:t>
            </a:r>
          </a:p>
          <a:p>
            <a:r>
              <a:rPr lang="en-US" sz="2000" dirty="0" smtClean="0">
                <a:solidFill>
                  <a:schemeClr val="tx1"/>
                </a:solidFill>
              </a:rPr>
              <a:t>Cancer </a:t>
            </a:r>
            <a:r>
              <a:rPr lang="en-US" sz="2000" dirty="0">
                <a:solidFill>
                  <a:schemeClr val="tx1"/>
                </a:solidFill>
              </a:rPr>
              <a:t>is very aggressive </a:t>
            </a:r>
          </a:p>
          <a:p>
            <a:r>
              <a:rPr lang="en-US" sz="2000" dirty="0" smtClean="0">
                <a:solidFill>
                  <a:schemeClr val="tx1"/>
                </a:solidFill>
              </a:rPr>
              <a:t>Symptoms </a:t>
            </a:r>
            <a:r>
              <a:rPr lang="en-US" sz="2000" dirty="0">
                <a:solidFill>
                  <a:schemeClr val="tx1"/>
                </a:solidFill>
              </a:rPr>
              <a:t>are similar to bladder infection</a:t>
            </a:r>
          </a:p>
          <a:p>
            <a:r>
              <a:rPr lang="en-US" sz="2000" dirty="0" smtClean="0">
                <a:solidFill>
                  <a:schemeClr val="tx1"/>
                </a:solidFill>
              </a:rPr>
              <a:t>Should </a:t>
            </a:r>
            <a:r>
              <a:rPr lang="en-US" sz="2000" dirty="0">
                <a:solidFill>
                  <a:schemeClr val="tx1"/>
                </a:solidFill>
              </a:rPr>
              <a:t>always be considered if blood is in urine </a:t>
            </a:r>
          </a:p>
          <a:p>
            <a:endParaRPr lang="en-US" sz="2000" dirty="0"/>
          </a:p>
        </p:txBody>
      </p:sp>
      <p:sp>
        <p:nvSpPr>
          <p:cNvPr id="3" name="Title 2"/>
          <p:cNvSpPr>
            <a:spLocks noGrp="1"/>
          </p:cNvSpPr>
          <p:nvPr>
            <p:ph type="title"/>
          </p:nvPr>
        </p:nvSpPr>
        <p:spPr/>
        <p:txBody>
          <a:bodyPr/>
          <a:lstStyle/>
          <a:p>
            <a:r>
              <a:rPr lang="en-US" dirty="0" smtClean="0">
                <a:effectLst>
                  <a:outerShdw blurRad="38100" dist="38100" dir="2700000" algn="tl">
                    <a:srgbClr val="000000">
                      <a:alpha val="43137"/>
                    </a:srgbClr>
                  </a:outerShdw>
                </a:effectLst>
              </a:rPr>
              <a:t>Bladder Cancer</a:t>
            </a:r>
            <a:endParaRPr lang="en-US"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stretch>
            <a:fillRect/>
          </a:stretch>
        </p:blipFill>
        <p:spPr>
          <a:xfrm>
            <a:off x="6222326" y="4648200"/>
            <a:ext cx="2694889" cy="200785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541560"/>
            <a:ext cx="1578867" cy="298705"/>
          </a:xfrm>
          <a:prstGeom prst="rect">
            <a:avLst/>
          </a:prstGeom>
        </p:spPr>
      </p:pic>
    </p:spTree>
    <p:extLst>
      <p:ext uri="{BB962C8B-B14F-4D97-AF65-F5344CB8AC3E}">
        <p14:creationId xmlns:p14="http://schemas.microsoft.com/office/powerpoint/2010/main" val="25572408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00319" y="2375292"/>
            <a:ext cx="7408333" cy="2425308"/>
          </a:xfrm>
        </p:spPr>
        <p:txBody>
          <a:bodyPr/>
          <a:lstStyle/>
          <a:p>
            <a:r>
              <a:rPr lang="en-US" dirty="0"/>
              <a:t>Clear to light </a:t>
            </a:r>
            <a:r>
              <a:rPr lang="en-US" dirty="0" smtClean="0"/>
              <a:t>yellow is normal </a:t>
            </a:r>
            <a:endParaRPr lang="en-US" dirty="0"/>
          </a:p>
          <a:p>
            <a:r>
              <a:rPr lang="en-US" dirty="0"/>
              <a:t>Bright or dark </a:t>
            </a:r>
            <a:r>
              <a:rPr lang="en-US" dirty="0" smtClean="0"/>
              <a:t>yellow indicates dehydration</a:t>
            </a:r>
            <a:endParaRPr lang="en-US" dirty="0"/>
          </a:p>
          <a:p>
            <a:r>
              <a:rPr lang="en-US" dirty="0" smtClean="0"/>
              <a:t>Colors other than yellow indicate a problem</a:t>
            </a:r>
          </a:p>
          <a:p>
            <a:pPr marL="0" indent="0">
              <a:buNone/>
            </a:pPr>
            <a:r>
              <a:rPr lang="en-US" dirty="0"/>
              <a:t>	</a:t>
            </a:r>
            <a:r>
              <a:rPr lang="en-US" sz="2000" dirty="0" smtClean="0"/>
              <a:t>- </a:t>
            </a:r>
            <a:r>
              <a:rPr lang="en-US" sz="2000" dirty="0"/>
              <a:t>Pink, </a:t>
            </a:r>
            <a:r>
              <a:rPr lang="en-US" sz="2000" dirty="0" smtClean="0"/>
              <a:t>orange </a:t>
            </a:r>
            <a:r>
              <a:rPr lang="en-US" sz="2000" dirty="0"/>
              <a:t>or </a:t>
            </a:r>
            <a:r>
              <a:rPr lang="en-US" sz="2000" dirty="0" smtClean="0"/>
              <a:t>dark red </a:t>
            </a:r>
            <a:r>
              <a:rPr lang="en-US" sz="2000" dirty="0"/>
              <a:t>indicates </a:t>
            </a:r>
            <a:r>
              <a:rPr lang="en-US" sz="2000" dirty="0" smtClean="0"/>
              <a:t>blood</a:t>
            </a:r>
          </a:p>
          <a:p>
            <a:pPr marL="0" indent="0">
              <a:buNone/>
            </a:pPr>
            <a:r>
              <a:rPr lang="en-US" sz="2000" dirty="0"/>
              <a:t>	</a:t>
            </a:r>
            <a:r>
              <a:rPr lang="en-US" sz="2000" dirty="0" smtClean="0"/>
              <a:t>- </a:t>
            </a:r>
            <a:r>
              <a:rPr lang="en-US" sz="2000" dirty="0"/>
              <a:t>Brown to dark brown indicates muscle damage</a:t>
            </a:r>
          </a:p>
          <a:p>
            <a:pPr marL="0" indent="0">
              <a:buNone/>
            </a:pPr>
            <a:endParaRPr lang="en-US" sz="2000" dirty="0"/>
          </a:p>
          <a:p>
            <a:pPr marL="0" indent="0">
              <a:buNone/>
            </a:pPr>
            <a:endParaRPr lang="en-US" dirty="0"/>
          </a:p>
          <a:p>
            <a:pPr marL="0" indent="0">
              <a:buNone/>
            </a:pPr>
            <a:endParaRPr lang="en-US" dirty="0"/>
          </a:p>
        </p:txBody>
      </p:sp>
      <p:sp>
        <p:nvSpPr>
          <p:cNvPr id="3" name="Title 2"/>
          <p:cNvSpPr>
            <a:spLocks noGrp="1"/>
          </p:cNvSpPr>
          <p:nvPr>
            <p:ph type="title"/>
          </p:nvPr>
        </p:nvSpPr>
        <p:spPr/>
        <p:txBody>
          <a:bodyPr/>
          <a:lstStyle/>
          <a:p>
            <a:r>
              <a:rPr lang="en-US" dirty="0" smtClean="0">
                <a:effectLst>
                  <a:outerShdw blurRad="38100" dist="38100" dir="2700000" algn="tl">
                    <a:srgbClr val="000000">
                      <a:alpha val="43137"/>
                    </a:srgbClr>
                  </a:outerShdw>
                </a:effectLst>
              </a:rPr>
              <a:t>Urine Color</a:t>
            </a:r>
            <a:endParaRPr lang="en-US"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541560"/>
            <a:ext cx="1578867" cy="298705"/>
          </a:xfrm>
          <a:prstGeom prst="rect">
            <a:avLst/>
          </a:prstGeom>
        </p:spPr>
      </p:pic>
      <p:sp>
        <p:nvSpPr>
          <p:cNvPr id="5" name="Oval 4"/>
          <p:cNvSpPr/>
          <p:nvPr/>
        </p:nvSpPr>
        <p:spPr>
          <a:xfrm>
            <a:off x="838200" y="2438400"/>
            <a:ext cx="228600" cy="228600"/>
          </a:xfrm>
          <a:prstGeom prst="ellipse">
            <a:avLst/>
          </a:prstGeom>
          <a:solidFill>
            <a:srgbClr val="00B05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38200" y="2950043"/>
            <a:ext cx="228600" cy="228600"/>
          </a:xfrm>
          <a:prstGeom prst="ellipse">
            <a:avLst/>
          </a:prstGeom>
          <a:solidFill>
            <a:srgbClr val="FFFF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838200" y="3421377"/>
            <a:ext cx="228600" cy="228600"/>
          </a:xfrm>
          <a:prstGeom prst="ellipse">
            <a:avLst/>
          </a:prstGeom>
          <a:solidFill>
            <a:srgbClr val="FF0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3"/>
          <a:srcRect t="11142" b="8858"/>
          <a:stretch/>
        </p:blipFill>
        <p:spPr>
          <a:xfrm>
            <a:off x="4572000" y="5096356"/>
            <a:ext cx="4404109" cy="1761644"/>
          </a:xfrm>
          <a:prstGeom prst="rect">
            <a:avLst/>
          </a:prstGeom>
        </p:spPr>
      </p:pic>
    </p:spTree>
    <p:extLst>
      <p:ext uri="{BB962C8B-B14F-4D97-AF65-F5344CB8AC3E}">
        <p14:creationId xmlns:p14="http://schemas.microsoft.com/office/powerpoint/2010/main" val="35644429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2514600"/>
            <a:ext cx="7848600" cy="3450696"/>
          </a:xfrm>
        </p:spPr>
        <p:txBody>
          <a:bodyPr/>
          <a:lstStyle/>
          <a:p>
            <a:r>
              <a:rPr lang="en-US" dirty="0" smtClean="0">
                <a:solidFill>
                  <a:schemeClr val="tx1"/>
                </a:solidFill>
              </a:rPr>
              <a:t>Urine should be clear</a:t>
            </a:r>
          </a:p>
          <a:p>
            <a:r>
              <a:rPr lang="en-US" dirty="0" smtClean="0">
                <a:solidFill>
                  <a:schemeClr val="tx1"/>
                </a:solidFill>
              </a:rPr>
              <a:t>Cloudy urine can indicate bladder infection</a:t>
            </a:r>
          </a:p>
          <a:p>
            <a:r>
              <a:rPr lang="en-US" dirty="0" smtClean="0">
                <a:solidFill>
                  <a:schemeClr val="tx1"/>
                </a:solidFill>
              </a:rPr>
              <a:t>Chunks in urine can indicate kidney infection or cancer</a:t>
            </a:r>
          </a:p>
          <a:p>
            <a:endParaRPr lang="en-US" dirty="0"/>
          </a:p>
        </p:txBody>
      </p:sp>
      <p:sp>
        <p:nvSpPr>
          <p:cNvPr id="3" name="Title 2"/>
          <p:cNvSpPr>
            <a:spLocks noGrp="1"/>
          </p:cNvSpPr>
          <p:nvPr>
            <p:ph type="title"/>
          </p:nvPr>
        </p:nvSpPr>
        <p:spPr/>
        <p:txBody>
          <a:bodyPr/>
          <a:lstStyle/>
          <a:p>
            <a:r>
              <a:rPr lang="en-US" dirty="0" smtClean="0">
                <a:effectLst>
                  <a:outerShdw blurRad="38100" dist="38100" dir="2700000" algn="tl">
                    <a:srgbClr val="000000">
                      <a:alpha val="43137"/>
                    </a:srgbClr>
                  </a:outerShdw>
                </a:effectLst>
              </a:rPr>
              <a:t>Urine Clarity</a:t>
            </a:r>
            <a:endParaRPr lang="en-US"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541560"/>
            <a:ext cx="1578867" cy="298705"/>
          </a:xfrm>
          <a:prstGeom prst="rect">
            <a:avLst/>
          </a:prstGeom>
        </p:spPr>
      </p:pic>
      <p:pic>
        <p:nvPicPr>
          <p:cNvPr id="5" name="Picture 4"/>
          <p:cNvPicPr>
            <a:picLocks noChangeAspect="1"/>
          </p:cNvPicPr>
          <p:nvPr/>
        </p:nvPicPr>
        <p:blipFill rotWithShape="1">
          <a:blip r:embed="rId3"/>
          <a:srcRect b="12085"/>
          <a:stretch/>
        </p:blipFill>
        <p:spPr>
          <a:xfrm>
            <a:off x="4266455" y="4495800"/>
            <a:ext cx="4447141" cy="2067531"/>
          </a:xfrm>
          <a:prstGeom prst="rect">
            <a:avLst/>
          </a:prstGeom>
        </p:spPr>
      </p:pic>
    </p:spTree>
    <p:extLst>
      <p:ext uri="{BB962C8B-B14F-4D97-AF65-F5344CB8AC3E}">
        <p14:creationId xmlns:p14="http://schemas.microsoft.com/office/powerpoint/2010/main" val="29057501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4044" y="2362200"/>
            <a:ext cx="7408333" cy="3450696"/>
          </a:xfrm>
        </p:spPr>
        <p:txBody>
          <a:bodyPr/>
          <a:lstStyle/>
          <a:p>
            <a:r>
              <a:rPr lang="en-US" dirty="0">
                <a:solidFill>
                  <a:schemeClr val="tx1"/>
                </a:solidFill>
              </a:rPr>
              <a:t>Urination should occur in a steady stream</a:t>
            </a:r>
          </a:p>
          <a:p>
            <a:r>
              <a:rPr lang="en-US" dirty="0">
                <a:solidFill>
                  <a:schemeClr val="tx1"/>
                </a:solidFill>
              </a:rPr>
              <a:t>A slow stream indicates a problem</a:t>
            </a:r>
          </a:p>
          <a:p>
            <a:r>
              <a:rPr lang="en-US" dirty="0">
                <a:solidFill>
                  <a:schemeClr val="tx1"/>
                </a:solidFill>
              </a:rPr>
              <a:t>Leakage (incontinence) indicates a problem</a:t>
            </a:r>
          </a:p>
          <a:p>
            <a:r>
              <a:rPr lang="en-US" dirty="0">
                <a:solidFill>
                  <a:schemeClr val="tx1"/>
                </a:solidFill>
              </a:rPr>
              <a:t>Posturing to urinate without urine is called anuria</a:t>
            </a:r>
          </a:p>
          <a:p>
            <a:endParaRPr lang="en-US" dirty="0"/>
          </a:p>
        </p:txBody>
      </p:sp>
      <p:sp>
        <p:nvSpPr>
          <p:cNvPr id="3" name="Title 2"/>
          <p:cNvSpPr>
            <a:spLocks noGrp="1"/>
          </p:cNvSpPr>
          <p:nvPr>
            <p:ph type="title"/>
          </p:nvPr>
        </p:nvSpPr>
        <p:spPr/>
        <p:txBody>
          <a:bodyPr/>
          <a:lstStyle/>
          <a:p>
            <a:r>
              <a:rPr lang="en-US" dirty="0" smtClean="0">
                <a:effectLst>
                  <a:outerShdw blurRad="38100" dist="38100" dir="2700000" algn="tl">
                    <a:srgbClr val="000000">
                      <a:alpha val="43137"/>
                    </a:srgbClr>
                  </a:outerShdw>
                </a:effectLst>
              </a:rPr>
              <a:t>Urine Stream</a:t>
            </a:r>
            <a:endParaRPr lang="en-US"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541560"/>
            <a:ext cx="1578867" cy="29870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9765" y="3962400"/>
            <a:ext cx="3400425" cy="3400425"/>
          </a:xfrm>
          <a:prstGeom prst="rect">
            <a:avLst/>
          </a:prstGeom>
        </p:spPr>
      </p:pic>
    </p:spTree>
    <p:extLst>
      <p:ext uri="{BB962C8B-B14F-4D97-AF65-F5344CB8AC3E}">
        <p14:creationId xmlns:p14="http://schemas.microsoft.com/office/powerpoint/2010/main" val="29853824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effectLst>
                  <a:outerShdw blurRad="38100" dist="38100" dir="2700000" algn="tl">
                    <a:srgbClr val="000000">
                      <a:alpha val="43137"/>
                    </a:srgbClr>
                  </a:outerShdw>
                </a:effectLst>
              </a:rPr>
              <a:t>Urine Dipstick</a:t>
            </a:r>
            <a:endParaRPr lang="en-US"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381000" y="2133600"/>
            <a:ext cx="7408333" cy="3450696"/>
          </a:xfrm>
        </p:spPr>
        <p:txBody>
          <a:bodyPr>
            <a:normAutofit lnSpcReduction="10000"/>
          </a:bodyPr>
          <a:lstStyle/>
          <a:p>
            <a:r>
              <a:rPr lang="en-US" dirty="0" smtClean="0">
                <a:solidFill>
                  <a:schemeClr val="tx1"/>
                </a:solidFill>
              </a:rPr>
              <a:t>Part of a standard urinalysis</a:t>
            </a:r>
          </a:p>
          <a:p>
            <a:r>
              <a:rPr lang="en-US" dirty="0" smtClean="0">
                <a:solidFill>
                  <a:schemeClr val="tx1"/>
                </a:solidFill>
              </a:rPr>
              <a:t>Measures several things</a:t>
            </a:r>
          </a:p>
          <a:p>
            <a:pPr marL="0" indent="0">
              <a:buNone/>
            </a:pPr>
            <a:r>
              <a:rPr lang="en-US" sz="2000" dirty="0" smtClean="0">
                <a:solidFill>
                  <a:schemeClr val="tx1"/>
                </a:solidFill>
              </a:rPr>
              <a:t>	- pH</a:t>
            </a:r>
          </a:p>
          <a:p>
            <a:pPr marL="0" indent="0">
              <a:buNone/>
            </a:pPr>
            <a:r>
              <a:rPr lang="en-US" sz="2000" dirty="0">
                <a:solidFill>
                  <a:schemeClr val="tx1"/>
                </a:solidFill>
              </a:rPr>
              <a:t>	</a:t>
            </a:r>
            <a:r>
              <a:rPr lang="en-US" sz="2000" dirty="0" smtClean="0">
                <a:solidFill>
                  <a:schemeClr val="tx1"/>
                </a:solidFill>
              </a:rPr>
              <a:t>- RBCs and WBCs</a:t>
            </a:r>
          </a:p>
          <a:p>
            <a:pPr marL="0" indent="0">
              <a:buNone/>
            </a:pPr>
            <a:r>
              <a:rPr lang="en-US" sz="2000" dirty="0">
                <a:solidFill>
                  <a:schemeClr val="tx1"/>
                </a:solidFill>
              </a:rPr>
              <a:t>	</a:t>
            </a:r>
            <a:r>
              <a:rPr lang="en-US" sz="2000" dirty="0" smtClean="0">
                <a:solidFill>
                  <a:schemeClr val="tx1"/>
                </a:solidFill>
              </a:rPr>
              <a:t>- Protein</a:t>
            </a:r>
          </a:p>
          <a:p>
            <a:pPr marL="0" indent="0">
              <a:buNone/>
            </a:pPr>
            <a:r>
              <a:rPr lang="en-US" sz="2000" dirty="0">
                <a:solidFill>
                  <a:schemeClr val="tx1"/>
                </a:solidFill>
              </a:rPr>
              <a:t>	</a:t>
            </a:r>
            <a:r>
              <a:rPr lang="en-US" sz="2000" dirty="0" smtClean="0">
                <a:solidFill>
                  <a:schemeClr val="tx1"/>
                </a:solidFill>
              </a:rPr>
              <a:t>- Glucose</a:t>
            </a:r>
          </a:p>
          <a:p>
            <a:pPr marL="0" indent="0">
              <a:buNone/>
            </a:pPr>
            <a:r>
              <a:rPr lang="en-US" sz="2000" dirty="0">
                <a:solidFill>
                  <a:schemeClr val="tx1"/>
                </a:solidFill>
              </a:rPr>
              <a:t>	</a:t>
            </a:r>
            <a:r>
              <a:rPr lang="en-US" sz="2000" dirty="0" smtClean="0">
                <a:solidFill>
                  <a:schemeClr val="tx1"/>
                </a:solidFill>
              </a:rPr>
              <a:t>- Bilirubin</a:t>
            </a:r>
          </a:p>
          <a:p>
            <a:pPr marL="0" indent="0">
              <a:buNone/>
            </a:pPr>
            <a:r>
              <a:rPr lang="en-US" sz="2000" dirty="0">
                <a:solidFill>
                  <a:schemeClr val="tx1"/>
                </a:solidFill>
              </a:rPr>
              <a:t>	</a:t>
            </a:r>
            <a:r>
              <a:rPr lang="en-US" sz="2000" dirty="0" smtClean="0">
                <a:solidFill>
                  <a:schemeClr val="tx1"/>
                </a:solidFill>
              </a:rPr>
              <a:t>- Creatinine</a:t>
            </a:r>
          </a:p>
          <a:p>
            <a:pPr marL="0" indent="0">
              <a:buNone/>
            </a:pPr>
            <a:r>
              <a:rPr lang="en-US" sz="2000" dirty="0">
                <a:solidFill>
                  <a:schemeClr val="tx1"/>
                </a:solidFill>
              </a:rPr>
              <a:t>	</a:t>
            </a:r>
            <a:r>
              <a:rPr lang="en-US" sz="2000" dirty="0" smtClean="0">
                <a:solidFill>
                  <a:schemeClr val="tx1"/>
                </a:solidFill>
              </a:rPr>
              <a:t>- </a:t>
            </a:r>
            <a:r>
              <a:rPr lang="en-US" sz="2000" dirty="0" err="1" smtClean="0">
                <a:solidFill>
                  <a:schemeClr val="tx1"/>
                </a:solidFill>
              </a:rPr>
              <a:t>Keytones</a:t>
            </a:r>
            <a:endParaRPr lang="en-US" sz="2000" dirty="0" smtClean="0">
              <a:solidFill>
                <a:schemeClr val="tx1"/>
              </a:solidFill>
            </a:endParaRPr>
          </a:p>
          <a:p>
            <a:pPr marL="0" indent="0">
              <a:buNone/>
            </a:pP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541560"/>
            <a:ext cx="1578867" cy="298705"/>
          </a:xfrm>
          <a:prstGeom prst="rect">
            <a:avLst/>
          </a:prstGeom>
        </p:spPr>
      </p:pic>
      <p:pic>
        <p:nvPicPr>
          <p:cNvPr id="2050" name="Picture 2" descr="Image result for urine dipsti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652174"/>
            <a:ext cx="4800600" cy="3205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23378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4340" y="2438400"/>
            <a:ext cx="7408333" cy="3450696"/>
          </a:xfrm>
        </p:spPr>
        <p:txBody>
          <a:bodyPr/>
          <a:lstStyle/>
          <a:p>
            <a:r>
              <a:rPr lang="en-US" dirty="0" smtClean="0">
                <a:solidFill>
                  <a:schemeClr val="tx1"/>
                </a:solidFill>
              </a:rPr>
              <a:t>Identification of materials present in urine including:</a:t>
            </a:r>
          </a:p>
          <a:p>
            <a:pPr marL="0" indent="0">
              <a:buNone/>
            </a:pPr>
            <a:r>
              <a:rPr lang="en-US" sz="2000" dirty="0" smtClean="0">
                <a:solidFill>
                  <a:schemeClr val="tx1"/>
                </a:solidFill>
              </a:rPr>
              <a:t>	- Bacteria</a:t>
            </a:r>
          </a:p>
          <a:p>
            <a:pPr marL="0" indent="0">
              <a:buNone/>
            </a:pPr>
            <a:r>
              <a:rPr lang="en-US" sz="2000" dirty="0" smtClean="0">
                <a:solidFill>
                  <a:schemeClr val="tx1"/>
                </a:solidFill>
              </a:rPr>
              <a:t>	- Casts</a:t>
            </a:r>
          </a:p>
          <a:p>
            <a:pPr marL="0" indent="0">
              <a:buNone/>
            </a:pPr>
            <a:r>
              <a:rPr lang="en-US" sz="2000" dirty="0" smtClean="0">
                <a:solidFill>
                  <a:schemeClr val="tx1"/>
                </a:solidFill>
              </a:rPr>
              <a:t>	- Blood</a:t>
            </a:r>
          </a:p>
          <a:p>
            <a:pPr marL="0" indent="0">
              <a:buNone/>
            </a:pPr>
            <a:r>
              <a:rPr lang="en-US" sz="2000" dirty="0" smtClean="0">
                <a:solidFill>
                  <a:schemeClr val="tx1"/>
                </a:solidFill>
              </a:rPr>
              <a:t>	- Crystals</a:t>
            </a:r>
          </a:p>
          <a:p>
            <a:pPr marL="0" indent="0">
              <a:buNone/>
            </a:pPr>
            <a:r>
              <a:rPr lang="en-US" sz="2000" dirty="0">
                <a:solidFill>
                  <a:schemeClr val="tx1"/>
                </a:solidFill>
              </a:rPr>
              <a:t>	</a:t>
            </a:r>
            <a:r>
              <a:rPr lang="en-US" sz="2000" dirty="0" smtClean="0">
                <a:solidFill>
                  <a:schemeClr val="tx1"/>
                </a:solidFill>
              </a:rPr>
              <a:t>- Cancer cells</a:t>
            </a:r>
            <a:endParaRPr lang="en-US" sz="2000" dirty="0">
              <a:solidFill>
                <a:schemeClr val="tx1"/>
              </a:solidFill>
            </a:endParaRPr>
          </a:p>
        </p:txBody>
      </p:sp>
      <p:sp>
        <p:nvSpPr>
          <p:cNvPr id="3" name="Title 2"/>
          <p:cNvSpPr>
            <a:spLocks noGrp="1"/>
          </p:cNvSpPr>
          <p:nvPr>
            <p:ph type="title"/>
          </p:nvPr>
        </p:nvSpPr>
        <p:spPr/>
        <p:txBody>
          <a:bodyPr/>
          <a:lstStyle/>
          <a:p>
            <a:r>
              <a:rPr lang="en-US" dirty="0">
                <a:effectLst>
                  <a:outerShdw blurRad="38100" dist="38100" dir="2700000" algn="tl">
                    <a:srgbClr val="000000">
                      <a:alpha val="43137"/>
                    </a:srgbClr>
                  </a:outerShdw>
                </a:effectLst>
              </a:rPr>
              <a:t>U</a:t>
            </a:r>
            <a:r>
              <a:rPr lang="en-US" dirty="0" smtClean="0">
                <a:effectLst>
                  <a:outerShdw blurRad="38100" dist="38100" dir="2700000" algn="tl">
                    <a:srgbClr val="000000">
                      <a:alpha val="43137"/>
                    </a:srgbClr>
                  </a:outerShdw>
                </a:effectLst>
              </a:rPr>
              <a:t>rine Sediment</a:t>
            </a:r>
            <a:endParaRPr lang="en-US"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541560"/>
            <a:ext cx="1578867" cy="298705"/>
          </a:xfrm>
          <a:prstGeom prst="rect">
            <a:avLst/>
          </a:prstGeom>
        </p:spPr>
      </p:pic>
      <p:pic>
        <p:nvPicPr>
          <p:cNvPr id="6" name="Picture 5"/>
          <p:cNvPicPr>
            <a:picLocks noChangeAspect="1"/>
          </p:cNvPicPr>
          <p:nvPr/>
        </p:nvPicPr>
        <p:blipFill>
          <a:blip r:embed="rId3"/>
          <a:stretch>
            <a:fillRect/>
          </a:stretch>
        </p:blipFill>
        <p:spPr>
          <a:xfrm>
            <a:off x="3352800" y="2971800"/>
            <a:ext cx="2857500" cy="2743200"/>
          </a:xfrm>
          <a:prstGeom prst="rect">
            <a:avLst/>
          </a:prstGeom>
        </p:spPr>
      </p:pic>
      <p:pic>
        <p:nvPicPr>
          <p:cNvPr id="7" name="Picture 6"/>
          <p:cNvPicPr>
            <a:picLocks noChangeAspect="1"/>
          </p:cNvPicPr>
          <p:nvPr/>
        </p:nvPicPr>
        <p:blipFill>
          <a:blip r:embed="rId4"/>
          <a:stretch>
            <a:fillRect/>
          </a:stretch>
        </p:blipFill>
        <p:spPr>
          <a:xfrm>
            <a:off x="5273912" y="4151149"/>
            <a:ext cx="3222388" cy="2590800"/>
          </a:xfrm>
          <a:prstGeom prst="rect">
            <a:avLst/>
          </a:prstGeom>
        </p:spPr>
      </p:pic>
      <p:pic>
        <p:nvPicPr>
          <p:cNvPr id="8" name="Picture 7"/>
          <p:cNvPicPr>
            <a:picLocks noChangeAspect="1"/>
          </p:cNvPicPr>
          <p:nvPr/>
        </p:nvPicPr>
        <p:blipFill>
          <a:blip r:embed="rId5"/>
          <a:stretch>
            <a:fillRect/>
          </a:stretch>
        </p:blipFill>
        <p:spPr>
          <a:xfrm>
            <a:off x="6786867" y="2967990"/>
            <a:ext cx="2111612" cy="2778437"/>
          </a:xfrm>
          <a:prstGeom prst="rect">
            <a:avLst/>
          </a:prstGeom>
        </p:spPr>
      </p:pic>
    </p:spTree>
    <p:extLst>
      <p:ext uri="{BB962C8B-B14F-4D97-AF65-F5344CB8AC3E}">
        <p14:creationId xmlns:p14="http://schemas.microsoft.com/office/powerpoint/2010/main" val="14237861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Let’s Get to Work!</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541560"/>
            <a:ext cx="1578867" cy="29870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0750" y="1939842"/>
            <a:ext cx="4762500" cy="4762500"/>
          </a:xfrm>
          <a:prstGeom prst="rect">
            <a:avLst/>
          </a:prstGeom>
        </p:spPr>
      </p:pic>
    </p:spTree>
    <p:extLst>
      <p:ext uri="{BB962C8B-B14F-4D97-AF65-F5344CB8AC3E}">
        <p14:creationId xmlns:p14="http://schemas.microsoft.com/office/powerpoint/2010/main" val="5588819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a:solidFill>
                  <a:schemeClr val="tx1"/>
                </a:solidFill>
              </a:rPr>
              <a:t>Urine is the end product of a filtering process that removes waste from the body and is a measure of health</a:t>
            </a:r>
          </a:p>
          <a:p>
            <a:endParaRPr lang="en-US" dirty="0"/>
          </a:p>
        </p:txBody>
      </p:sp>
      <p:sp>
        <p:nvSpPr>
          <p:cNvPr id="3" name="Title 2"/>
          <p:cNvSpPr>
            <a:spLocks noGrp="1"/>
          </p:cNvSpPr>
          <p:nvPr>
            <p:ph type="title"/>
          </p:nvPr>
        </p:nvSpPr>
        <p:spPr/>
        <p:txBody>
          <a:bodyPr/>
          <a:lstStyle/>
          <a:p>
            <a:r>
              <a:rPr lang="en-US" dirty="0" smtClean="0">
                <a:effectLst>
                  <a:outerShdw blurRad="38100" dist="38100" dir="2700000" algn="tl">
                    <a:srgbClr val="000000">
                      <a:alpha val="43137"/>
                    </a:srgbClr>
                  </a:outerShdw>
                </a:effectLst>
              </a:rPr>
              <a:t>What is urine?</a:t>
            </a:r>
            <a:endParaRPr lang="en-US" dirty="0">
              <a:effectLst>
                <a:outerShdw blurRad="38100" dist="38100" dir="2700000" algn="tl">
                  <a:srgbClr val="000000">
                    <a:alpha val="43137"/>
                  </a:srgbClr>
                </a:outerShdw>
              </a:effectLst>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93108" y="4038600"/>
            <a:ext cx="4237037" cy="249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541560"/>
            <a:ext cx="1578867" cy="298705"/>
          </a:xfrm>
          <a:prstGeom prst="rect">
            <a:avLst/>
          </a:prstGeom>
        </p:spPr>
      </p:pic>
    </p:spTree>
    <p:extLst>
      <p:ext uri="{BB962C8B-B14F-4D97-AF65-F5344CB8AC3E}">
        <p14:creationId xmlns:p14="http://schemas.microsoft.com/office/powerpoint/2010/main" val="4062677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675467"/>
            <a:ext cx="5071533" cy="3450696"/>
          </a:xfrm>
        </p:spPr>
        <p:txBody>
          <a:bodyPr/>
          <a:lstStyle/>
          <a:p>
            <a:pPr lvl="0"/>
            <a:r>
              <a:rPr lang="en-US" dirty="0">
                <a:solidFill>
                  <a:schemeClr val="tx1"/>
                </a:solidFill>
              </a:rPr>
              <a:t>Kidneys contain nephrons which act as filtration units that modify the filtrate (waste products). The filtrate passes out of the kidneys through the ureters into the bladder, where it is stored until it is excreted from the body through the urethra.</a:t>
            </a:r>
          </a:p>
          <a:p>
            <a:endParaRPr lang="en-US" dirty="0"/>
          </a:p>
        </p:txBody>
      </p:sp>
      <p:sp>
        <p:nvSpPr>
          <p:cNvPr id="3" name="Title 2"/>
          <p:cNvSpPr>
            <a:spLocks noGrp="1"/>
          </p:cNvSpPr>
          <p:nvPr>
            <p:ph type="title"/>
          </p:nvPr>
        </p:nvSpPr>
        <p:spPr/>
        <p:txBody>
          <a:bodyPr/>
          <a:lstStyle/>
          <a:p>
            <a:r>
              <a:rPr lang="en-US" dirty="0" smtClean="0">
                <a:effectLst>
                  <a:outerShdw blurRad="38100" dist="38100" dir="2700000" algn="tl">
                    <a:srgbClr val="000000">
                      <a:alpha val="43137"/>
                    </a:srgbClr>
                  </a:outerShdw>
                </a:effectLst>
              </a:rPr>
              <a:t>What is the filtering process?</a:t>
            </a:r>
            <a:endParaRPr lang="en-US"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541560"/>
            <a:ext cx="1578867" cy="298705"/>
          </a:xfrm>
          <a:prstGeom prst="rect">
            <a:avLst/>
          </a:prstGeom>
        </p:spPr>
      </p:pic>
      <p:pic>
        <p:nvPicPr>
          <p:cNvPr id="5" name="Picture 4"/>
          <p:cNvPicPr/>
          <p:nvPr/>
        </p:nvPicPr>
        <p:blipFill rotWithShape="1">
          <a:blip r:embed="rId3">
            <a:extLst>
              <a:ext uri="{28A0092B-C50C-407E-A947-70E740481C1C}">
                <a14:useLocalDpi xmlns:a14="http://schemas.microsoft.com/office/drawing/2010/main" val="0"/>
              </a:ext>
            </a:extLst>
          </a:blip>
          <a:srcRect t="7112"/>
          <a:stretch/>
        </p:blipFill>
        <p:spPr bwMode="auto">
          <a:xfrm>
            <a:off x="6096000" y="2622073"/>
            <a:ext cx="2667000" cy="39814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25565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effectLst>
                  <a:outerShdw blurRad="38100" dist="38100" dir="2700000" algn="tl">
                    <a:srgbClr val="000000">
                      <a:alpha val="43137"/>
                    </a:srgbClr>
                  </a:outerShdw>
                </a:effectLst>
              </a:rPr>
              <a:t>Bladder Structure</a:t>
            </a:r>
            <a:endParaRPr lang="en-US" dirty="0">
              <a:effectLst>
                <a:outerShdw blurRad="38100" dist="38100" dir="2700000" algn="tl">
                  <a:srgbClr val="000000">
                    <a:alpha val="43137"/>
                  </a:srgbClr>
                </a:outerShdw>
              </a:effectLst>
            </a:endParaRPr>
          </a:p>
        </p:txBody>
      </p:sp>
      <p:pic>
        <p:nvPicPr>
          <p:cNvPr id="5122"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5222"/>
          <a:stretch/>
        </p:blipFill>
        <p:spPr bwMode="auto">
          <a:xfrm>
            <a:off x="1409700" y="2514600"/>
            <a:ext cx="6324600" cy="38628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541560"/>
            <a:ext cx="1578867" cy="298705"/>
          </a:xfrm>
          <a:prstGeom prst="rect">
            <a:avLst/>
          </a:prstGeom>
        </p:spPr>
      </p:pic>
    </p:spTree>
    <p:extLst>
      <p:ext uri="{BB962C8B-B14F-4D97-AF65-F5344CB8AC3E}">
        <p14:creationId xmlns:p14="http://schemas.microsoft.com/office/powerpoint/2010/main" val="16642304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362200"/>
            <a:ext cx="7408333" cy="3450696"/>
          </a:xfrm>
        </p:spPr>
        <p:txBody>
          <a:bodyPr/>
          <a:lstStyle/>
          <a:p>
            <a:r>
              <a:rPr lang="en-US" dirty="0" smtClean="0">
                <a:solidFill>
                  <a:schemeClr val="tx1"/>
                </a:solidFill>
              </a:rPr>
              <a:t>Bladder inflammation caused by stress</a:t>
            </a:r>
          </a:p>
          <a:p>
            <a:r>
              <a:rPr lang="en-US" dirty="0" smtClean="0">
                <a:solidFill>
                  <a:schemeClr val="tx1"/>
                </a:solidFill>
              </a:rPr>
              <a:t>Bacterial or fungal bladder infections</a:t>
            </a:r>
          </a:p>
          <a:p>
            <a:r>
              <a:rPr lang="en-US" dirty="0" smtClean="0">
                <a:solidFill>
                  <a:schemeClr val="tx1"/>
                </a:solidFill>
              </a:rPr>
              <a:t>Inflammation of bladder from crystals</a:t>
            </a:r>
          </a:p>
          <a:p>
            <a:r>
              <a:rPr lang="en-US" dirty="0" smtClean="0">
                <a:solidFill>
                  <a:schemeClr val="tx1"/>
                </a:solidFill>
              </a:rPr>
              <a:t>Inflammation of bladder from bladder stones</a:t>
            </a:r>
          </a:p>
          <a:p>
            <a:r>
              <a:rPr lang="en-US" dirty="0" smtClean="0">
                <a:solidFill>
                  <a:schemeClr val="tx1"/>
                </a:solidFill>
              </a:rPr>
              <a:t>Inflammation of the urethra from stress or hormones</a:t>
            </a:r>
          </a:p>
          <a:p>
            <a:r>
              <a:rPr lang="en-US" dirty="0" smtClean="0">
                <a:solidFill>
                  <a:schemeClr val="tx1"/>
                </a:solidFill>
              </a:rPr>
              <a:t>Damage to the ureters</a:t>
            </a:r>
          </a:p>
          <a:p>
            <a:r>
              <a:rPr lang="en-US" dirty="0" smtClean="0">
                <a:solidFill>
                  <a:schemeClr val="tx1"/>
                </a:solidFill>
              </a:rPr>
              <a:t>Damage to kidneys </a:t>
            </a:r>
          </a:p>
          <a:p>
            <a:endParaRPr lang="en-US" dirty="0" smtClean="0"/>
          </a:p>
          <a:p>
            <a:endParaRPr lang="en-US" dirty="0"/>
          </a:p>
        </p:txBody>
      </p:sp>
      <p:sp>
        <p:nvSpPr>
          <p:cNvPr id="3" name="Title 2"/>
          <p:cNvSpPr>
            <a:spLocks noGrp="1"/>
          </p:cNvSpPr>
          <p:nvPr>
            <p:ph type="title"/>
          </p:nvPr>
        </p:nvSpPr>
        <p:spPr/>
        <p:txBody>
          <a:bodyPr/>
          <a:lstStyle/>
          <a:p>
            <a:r>
              <a:rPr lang="en-US" dirty="0" smtClean="0">
                <a:effectLst>
                  <a:outerShdw blurRad="38100" dist="38100" dir="2700000" algn="tl">
                    <a:srgbClr val="000000">
                      <a:alpha val="43137"/>
                    </a:srgbClr>
                  </a:outerShdw>
                </a:effectLst>
              </a:rPr>
              <a:t>Urinary Tract Problems</a:t>
            </a:r>
            <a:endParaRPr lang="en-US"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541560"/>
            <a:ext cx="1578867" cy="298705"/>
          </a:xfrm>
          <a:prstGeom prst="rect">
            <a:avLst/>
          </a:prstGeom>
        </p:spPr>
      </p:pic>
      <p:pic>
        <p:nvPicPr>
          <p:cNvPr id="5" name="Picture 4"/>
          <p:cNvPicPr>
            <a:picLocks noChangeAspect="1"/>
          </p:cNvPicPr>
          <p:nvPr/>
        </p:nvPicPr>
        <p:blipFill>
          <a:blip r:embed="rId3"/>
          <a:stretch>
            <a:fillRect/>
          </a:stretch>
        </p:blipFill>
        <p:spPr>
          <a:xfrm>
            <a:off x="6525959" y="4605670"/>
            <a:ext cx="2160841" cy="1978370"/>
          </a:xfrm>
          <a:prstGeom prst="rect">
            <a:avLst/>
          </a:prstGeom>
        </p:spPr>
      </p:pic>
    </p:spTree>
    <p:extLst>
      <p:ext uri="{BB962C8B-B14F-4D97-AF65-F5344CB8AC3E}">
        <p14:creationId xmlns:p14="http://schemas.microsoft.com/office/powerpoint/2010/main" val="100753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3390" y="2340960"/>
            <a:ext cx="7408333" cy="3450696"/>
          </a:xfrm>
        </p:spPr>
        <p:txBody>
          <a:bodyPr>
            <a:normAutofit fontScale="70000" lnSpcReduction="20000"/>
          </a:bodyPr>
          <a:lstStyle/>
          <a:p>
            <a:pPr>
              <a:lnSpc>
                <a:spcPct val="150000"/>
              </a:lnSpc>
            </a:pPr>
            <a:r>
              <a:rPr lang="en-US" sz="3100" dirty="0" smtClean="0">
                <a:solidFill>
                  <a:schemeClr val="tx1"/>
                </a:solidFill>
              </a:rPr>
              <a:t>Inflammation of the bladder by an unknown cause</a:t>
            </a:r>
          </a:p>
          <a:p>
            <a:pPr>
              <a:lnSpc>
                <a:spcPct val="150000"/>
              </a:lnSpc>
            </a:pPr>
            <a:r>
              <a:rPr lang="en-US" sz="3100" dirty="0" smtClean="0">
                <a:solidFill>
                  <a:schemeClr val="tx1"/>
                </a:solidFill>
              </a:rPr>
              <a:t>Can lead to kidney problems if untreated</a:t>
            </a:r>
          </a:p>
          <a:p>
            <a:pPr>
              <a:lnSpc>
                <a:spcPct val="150000"/>
              </a:lnSpc>
            </a:pPr>
            <a:r>
              <a:rPr lang="en-US" sz="3100" dirty="0" smtClean="0">
                <a:solidFill>
                  <a:schemeClr val="tx1"/>
                </a:solidFill>
              </a:rPr>
              <a:t>Can lead to urinary blockage in males (emergency)</a:t>
            </a:r>
          </a:p>
          <a:p>
            <a:pPr>
              <a:lnSpc>
                <a:spcPct val="150000"/>
              </a:lnSpc>
            </a:pPr>
            <a:r>
              <a:rPr lang="en-US" sz="3100" dirty="0" smtClean="0">
                <a:solidFill>
                  <a:schemeClr val="tx1"/>
                </a:solidFill>
              </a:rPr>
              <a:t>Symptoms </a:t>
            </a:r>
            <a:r>
              <a:rPr lang="en-US" sz="3100" dirty="0" smtClean="0">
                <a:solidFill>
                  <a:schemeClr val="tx1"/>
                </a:solidFill>
              </a:rPr>
              <a:t>include:</a:t>
            </a:r>
          </a:p>
          <a:p>
            <a:pPr marL="0" indent="0">
              <a:buNone/>
            </a:pPr>
            <a:r>
              <a:rPr lang="en-US" sz="2000" dirty="0">
                <a:solidFill>
                  <a:schemeClr val="tx1"/>
                </a:solidFill>
              </a:rPr>
              <a:t>	</a:t>
            </a:r>
            <a:r>
              <a:rPr lang="en-US" sz="2600" dirty="0" smtClean="0">
                <a:solidFill>
                  <a:schemeClr val="tx1"/>
                </a:solidFill>
              </a:rPr>
              <a:t>- </a:t>
            </a:r>
            <a:r>
              <a:rPr lang="en-US" sz="2600" dirty="0" smtClean="0">
                <a:solidFill>
                  <a:schemeClr val="tx1"/>
                </a:solidFill>
              </a:rPr>
              <a:t>straining </a:t>
            </a:r>
            <a:r>
              <a:rPr lang="en-US" sz="2600" dirty="0" smtClean="0">
                <a:solidFill>
                  <a:schemeClr val="tx1"/>
                </a:solidFill>
              </a:rPr>
              <a:t>to </a:t>
            </a:r>
            <a:r>
              <a:rPr lang="en-US" sz="2600" dirty="0" smtClean="0">
                <a:solidFill>
                  <a:schemeClr val="tx1"/>
                </a:solidFill>
              </a:rPr>
              <a:t>urinate</a:t>
            </a:r>
          </a:p>
          <a:p>
            <a:pPr marL="0" indent="0">
              <a:buNone/>
            </a:pPr>
            <a:r>
              <a:rPr lang="en-US" sz="2600" dirty="0">
                <a:solidFill>
                  <a:schemeClr val="tx1"/>
                </a:solidFill>
              </a:rPr>
              <a:t>	</a:t>
            </a:r>
            <a:r>
              <a:rPr lang="en-US" sz="2600" dirty="0" smtClean="0">
                <a:solidFill>
                  <a:schemeClr val="tx1"/>
                </a:solidFill>
              </a:rPr>
              <a:t>- </a:t>
            </a:r>
            <a:r>
              <a:rPr lang="en-US" sz="2600" dirty="0" smtClean="0">
                <a:solidFill>
                  <a:schemeClr val="tx1"/>
                </a:solidFill>
              </a:rPr>
              <a:t>urinating frequently</a:t>
            </a:r>
          </a:p>
          <a:p>
            <a:pPr marL="0" indent="0">
              <a:buNone/>
            </a:pPr>
            <a:r>
              <a:rPr lang="en-US" sz="2600" dirty="0">
                <a:solidFill>
                  <a:schemeClr val="tx1"/>
                </a:solidFill>
              </a:rPr>
              <a:t>	</a:t>
            </a:r>
            <a:r>
              <a:rPr lang="en-US" sz="2600" dirty="0" smtClean="0">
                <a:solidFill>
                  <a:schemeClr val="tx1"/>
                </a:solidFill>
              </a:rPr>
              <a:t>- </a:t>
            </a:r>
            <a:r>
              <a:rPr lang="en-US" sz="2600" dirty="0" smtClean="0">
                <a:solidFill>
                  <a:schemeClr val="tx1"/>
                </a:solidFill>
              </a:rPr>
              <a:t>urinating </a:t>
            </a:r>
            <a:r>
              <a:rPr lang="en-US" sz="2600" dirty="0" smtClean="0">
                <a:solidFill>
                  <a:schemeClr val="tx1"/>
                </a:solidFill>
              </a:rPr>
              <a:t>in weird </a:t>
            </a:r>
            <a:r>
              <a:rPr lang="en-US" sz="2600" dirty="0" smtClean="0">
                <a:solidFill>
                  <a:schemeClr val="tx1"/>
                </a:solidFill>
              </a:rPr>
              <a:t>places</a:t>
            </a:r>
          </a:p>
          <a:p>
            <a:pPr marL="0" indent="0">
              <a:buNone/>
            </a:pPr>
            <a:r>
              <a:rPr lang="en-US" sz="2600" dirty="0">
                <a:solidFill>
                  <a:schemeClr val="tx1"/>
                </a:solidFill>
              </a:rPr>
              <a:t>	</a:t>
            </a:r>
            <a:r>
              <a:rPr lang="en-US" sz="2600" dirty="0" smtClean="0">
                <a:solidFill>
                  <a:schemeClr val="tx1"/>
                </a:solidFill>
              </a:rPr>
              <a:t>- </a:t>
            </a:r>
            <a:r>
              <a:rPr lang="en-US" sz="2600" dirty="0" smtClean="0">
                <a:solidFill>
                  <a:schemeClr val="tx1"/>
                </a:solidFill>
              </a:rPr>
              <a:t>vocalizing </a:t>
            </a:r>
            <a:r>
              <a:rPr lang="en-US" sz="2600" dirty="0" smtClean="0">
                <a:solidFill>
                  <a:schemeClr val="tx1"/>
                </a:solidFill>
              </a:rPr>
              <a:t>while urinating </a:t>
            </a:r>
            <a:endParaRPr lang="en-US" sz="2600" dirty="0">
              <a:solidFill>
                <a:schemeClr val="tx1"/>
              </a:solidFill>
            </a:endParaRPr>
          </a:p>
          <a:p>
            <a:pPr marL="0" indent="0">
              <a:buNone/>
            </a:pPr>
            <a:r>
              <a:rPr lang="en-US" sz="2600" dirty="0" smtClean="0">
                <a:solidFill>
                  <a:schemeClr val="tx1"/>
                </a:solidFill>
              </a:rPr>
              <a:t>	- visible </a:t>
            </a:r>
            <a:r>
              <a:rPr lang="en-US" sz="2600" dirty="0" smtClean="0">
                <a:solidFill>
                  <a:schemeClr val="tx1"/>
                </a:solidFill>
              </a:rPr>
              <a:t>blood in urine</a:t>
            </a:r>
            <a:endParaRPr lang="en-US" sz="2600" dirty="0">
              <a:solidFill>
                <a:schemeClr val="tx1"/>
              </a:solidFill>
            </a:endParaRPr>
          </a:p>
        </p:txBody>
      </p:sp>
      <p:sp>
        <p:nvSpPr>
          <p:cNvPr id="3" name="Title 2"/>
          <p:cNvSpPr>
            <a:spLocks noGrp="1"/>
          </p:cNvSpPr>
          <p:nvPr>
            <p:ph type="title"/>
          </p:nvPr>
        </p:nvSpPr>
        <p:spPr/>
        <p:txBody>
          <a:bodyPr/>
          <a:lstStyle/>
          <a:p>
            <a:r>
              <a:rPr lang="en-US" dirty="0" smtClean="0">
                <a:effectLst>
                  <a:outerShdw blurRad="38100" dist="38100" dir="2700000" algn="tl">
                    <a:srgbClr val="000000">
                      <a:alpha val="43137"/>
                    </a:srgbClr>
                  </a:outerShdw>
                </a:effectLst>
              </a:rPr>
              <a:t>Feline Idiopathic Cystitis</a:t>
            </a:r>
            <a:endParaRPr lang="en-US"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541560"/>
            <a:ext cx="1578867" cy="298705"/>
          </a:xfrm>
          <a:prstGeom prst="rect">
            <a:avLst/>
          </a:prstGeom>
        </p:spPr>
      </p:pic>
      <p:pic>
        <p:nvPicPr>
          <p:cNvPr id="5" name="Picture 4"/>
          <p:cNvPicPr>
            <a:picLocks noChangeAspect="1"/>
          </p:cNvPicPr>
          <p:nvPr/>
        </p:nvPicPr>
        <p:blipFill>
          <a:blip r:embed="rId3"/>
          <a:stretch>
            <a:fillRect/>
          </a:stretch>
        </p:blipFill>
        <p:spPr>
          <a:xfrm>
            <a:off x="6477000" y="4345747"/>
            <a:ext cx="2209800" cy="2195814"/>
          </a:xfrm>
          <a:prstGeom prst="rect">
            <a:avLst/>
          </a:prstGeom>
        </p:spPr>
      </p:pic>
    </p:spTree>
    <p:extLst>
      <p:ext uri="{BB962C8B-B14F-4D97-AF65-F5344CB8AC3E}">
        <p14:creationId xmlns:p14="http://schemas.microsoft.com/office/powerpoint/2010/main" val="69330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fade">
                                      <p:cBhvr>
                                        <p:cTn id="25" dur="500"/>
                                        <p:tgtEl>
                                          <p:spTgt spid="2">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fade">
                                      <p:cBhvr>
                                        <p:cTn id="28" dur="500"/>
                                        <p:tgtEl>
                                          <p:spTgt spid="2">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fade">
                                      <p:cBhvr>
                                        <p:cTn id="31"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effectLst>
                  <a:outerShdw blurRad="38100" dist="38100" dir="2700000" algn="tl">
                    <a:srgbClr val="000000">
                      <a:alpha val="43137"/>
                    </a:srgbClr>
                  </a:outerShdw>
                </a:effectLst>
              </a:rPr>
              <a:t>Differences in Cats</a:t>
            </a:r>
            <a:endParaRPr lang="en-US" dirty="0">
              <a:effectLst>
                <a:outerShdw blurRad="38100" dist="38100" dir="2700000" algn="tl">
                  <a:srgbClr val="000000">
                    <a:alpha val="43137"/>
                  </a:srgbClr>
                </a:outerShdw>
              </a:effectLst>
            </a:endParaRPr>
          </a:p>
        </p:txBody>
      </p:sp>
      <p:pic>
        <p:nvPicPr>
          <p:cNvPr id="8194" name="Picture 2" descr="Image result for feline urinary syst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704079"/>
            <a:ext cx="3676650" cy="2581826"/>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Image result for urinary system in female cats"/>
          <p:cNvPicPr>
            <a:picLocks noChangeAspect="1" noChangeArrowheads="1"/>
          </p:cNvPicPr>
          <p:nvPr/>
        </p:nvPicPr>
        <p:blipFill rotWithShape="1">
          <a:blip r:embed="rId3">
            <a:extLst>
              <a:ext uri="{28A0092B-C50C-407E-A947-70E740481C1C}">
                <a14:useLocalDpi xmlns:a14="http://schemas.microsoft.com/office/drawing/2010/main" val="0"/>
              </a:ext>
            </a:extLst>
          </a:blip>
          <a:srcRect b="29580"/>
          <a:stretch/>
        </p:blipFill>
        <p:spPr bwMode="auto">
          <a:xfrm>
            <a:off x="817418" y="2341856"/>
            <a:ext cx="3657600" cy="29534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r="50000"/>
          <a:stretch/>
        </p:blipFill>
        <p:spPr>
          <a:xfrm>
            <a:off x="1828800" y="1752600"/>
            <a:ext cx="609600" cy="735178"/>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43384"/>
          <a:stretch/>
        </p:blipFill>
        <p:spPr>
          <a:xfrm>
            <a:off x="6553200" y="1752600"/>
            <a:ext cx="685800" cy="730434"/>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541560"/>
            <a:ext cx="1578867" cy="298705"/>
          </a:xfrm>
          <a:prstGeom prst="rect">
            <a:avLst/>
          </a:prstGeom>
        </p:spPr>
      </p:pic>
      <p:sp>
        <p:nvSpPr>
          <p:cNvPr id="2" name="TextBox 1"/>
          <p:cNvSpPr txBox="1"/>
          <p:nvPr/>
        </p:nvSpPr>
        <p:spPr>
          <a:xfrm>
            <a:off x="817418" y="5562600"/>
            <a:ext cx="7259782" cy="646331"/>
          </a:xfrm>
          <a:prstGeom prst="rect">
            <a:avLst/>
          </a:prstGeom>
          <a:noFill/>
        </p:spPr>
        <p:txBody>
          <a:bodyPr wrap="square" rtlCol="0">
            <a:spAutoFit/>
          </a:bodyPr>
          <a:lstStyle/>
          <a:p>
            <a:pPr algn="ctr"/>
            <a:r>
              <a:rPr lang="en-US" dirty="0" smtClean="0"/>
              <a:t>Male cats are more at risk for urinary tract issues due to the proximity of their reproductive system</a:t>
            </a:r>
            <a:endParaRPr lang="en-US" dirty="0"/>
          </a:p>
        </p:txBody>
      </p:sp>
    </p:spTree>
    <p:extLst>
      <p:ext uri="{BB962C8B-B14F-4D97-AF65-F5344CB8AC3E}">
        <p14:creationId xmlns:p14="http://schemas.microsoft.com/office/powerpoint/2010/main" val="6367200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89433" y="2438400"/>
            <a:ext cx="7408333" cy="3450696"/>
          </a:xfrm>
        </p:spPr>
        <p:txBody>
          <a:bodyPr/>
          <a:lstStyle/>
          <a:p>
            <a:pPr>
              <a:lnSpc>
                <a:spcPct val="150000"/>
              </a:lnSpc>
            </a:pPr>
            <a:r>
              <a:rPr lang="en-US" dirty="0" smtClean="0">
                <a:solidFill>
                  <a:schemeClr val="tx1"/>
                </a:solidFill>
              </a:rPr>
              <a:t>Bladder contamination through urethra</a:t>
            </a:r>
          </a:p>
          <a:p>
            <a:pPr>
              <a:lnSpc>
                <a:spcPct val="150000"/>
              </a:lnSpc>
            </a:pPr>
            <a:r>
              <a:rPr lang="en-US" dirty="0" smtClean="0">
                <a:solidFill>
                  <a:schemeClr val="tx1"/>
                </a:solidFill>
              </a:rPr>
              <a:t>Females are more at risk due to proximity to anus</a:t>
            </a:r>
          </a:p>
          <a:p>
            <a:pPr>
              <a:lnSpc>
                <a:spcPct val="150000"/>
              </a:lnSpc>
            </a:pPr>
            <a:r>
              <a:rPr lang="en-US" dirty="0" smtClean="0">
                <a:solidFill>
                  <a:schemeClr val="tx1"/>
                </a:solidFill>
              </a:rPr>
              <a:t>Can lead to kidney infection</a:t>
            </a:r>
          </a:p>
          <a:p>
            <a:r>
              <a:rPr lang="en-US" dirty="0" smtClean="0">
                <a:solidFill>
                  <a:schemeClr val="tx1"/>
                </a:solidFill>
              </a:rPr>
              <a:t>Symptoms are very similar to cystitis but urine is cloudy and smells bad</a:t>
            </a:r>
            <a:endParaRPr lang="en-US" dirty="0">
              <a:solidFill>
                <a:schemeClr val="tx1"/>
              </a:solidFill>
            </a:endParaRPr>
          </a:p>
        </p:txBody>
      </p:sp>
      <p:sp>
        <p:nvSpPr>
          <p:cNvPr id="3" name="Title 2"/>
          <p:cNvSpPr>
            <a:spLocks noGrp="1"/>
          </p:cNvSpPr>
          <p:nvPr>
            <p:ph type="title"/>
          </p:nvPr>
        </p:nvSpPr>
        <p:spPr/>
        <p:txBody>
          <a:bodyPr/>
          <a:lstStyle/>
          <a:p>
            <a:r>
              <a:rPr lang="en-US" dirty="0" smtClean="0">
                <a:effectLst>
                  <a:outerShdw blurRad="38100" dist="38100" dir="2700000" algn="tl">
                    <a:srgbClr val="000000">
                      <a:alpha val="43137"/>
                    </a:srgbClr>
                  </a:outerShdw>
                </a:effectLst>
              </a:rPr>
              <a:t>Bladder Infection</a:t>
            </a:r>
            <a:endParaRPr lang="en-US"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541560"/>
            <a:ext cx="1578867" cy="298705"/>
          </a:xfrm>
          <a:prstGeom prst="rect">
            <a:avLst/>
          </a:prstGeom>
        </p:spPr>
      </p:pic>
      <p:pic>
        <p:nvPicPr>
          <p:cNvPr id="5" name="Picture 4"/>
          <p:cNvPicPr>
            <a:picLocks noChangeAspect="1"/>
          </p:cNvPicPr>
          <p:nvPr/>
        </p:nvPicPr>
        <p:blipFill rotWithShape="1">
          <a:blip r:embed="rId3"/>
          <a:srcRect t="11825"/>
          <a:stretch/>
        </p:blipFill>
        <p:spPr>
          <a:xfrm>
            <a:off x="5867400" y="4876800"/>
            <a:ext cx="3086100" cy="1814112"/>
          </a:xfrm>
          <a:prstGeom prst="rect">
            <a:avLst/>
          </a:prstGeom>
        </p:spPr>
      </p:pic>
    </p:spTree>
    <p:extLst>
      <p:ext uri="{BB962C8B-B14F-4D97-AF65-F5344CB8AC3E}">
        <p14:creationId xmlns:p14="http://schemas.microsoft.com/office/powerpoint/2010/main" val="9872328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effectLst>
                  <a:outerShdw blurRad="38100" dist="38100" dir="2700000" algn="tl">
                    <a:srgbClr val="000000">
                      <a:alpha val="43137"/>
                    </a:srgbClr>
                  </a:outerShdw>
                </a:effectLst>
              </a:rPr>
              <a:t>Bladder Stones</a:t>
            </a:r>
            <a:endParaRPr lang="en-US" dirty="0">
              <a:effectLst>
                <a:outerShdw blurRad="38100" dist="38100" dir="2700000" algn="tl">
                  <a:srgbClr val="000000">
                    <a:alpha val="43137"/>
                  </a:srgbClr>
                </a:outerShdw>
              </a:effectLst>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1730"/>
          <a:stretch/>
        </p:blipFill>
        <p:spPr>
          <a:xfrm>
            <a:off x="3886200" y="3603002"/>
            <a:ext cx="5105400" cy="308790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541560"/>
            <a:ext cx="1578867" cy="298705"/>
          </a:xfrm>
          <a:prstGeom prst="rect">
            <a:avLst/>
          </a:prstGeom>
        </p:spPr>
      </p:pic>
      <p:sp>
        <p:nvSpPr>
          <p:cNvPr id="2" name="TextBox 1"/>
          <p:cNvSpPr txBox="1"/>
          <p:nvPr/>
        </p:nvSpPr>
        <p:spPr>
          <a:xfrm>
            <a:off x="458875" y="2043188"/>
            <a:ext cx="7696200" cy="2126864"/>
          </a:xfrm>
          <a:prstGeom prst="rect">
            <a:avLst/>
          </a:prstGeom>
          <a:noFill/>
        </p:spPr>
        <p:txBody>
          <a:bodyPr wrap="square" rtlCol="0">
            <a:spAutoFit/>
          </a:bodyPr>
          <a:lstStyle/>
          <a:p>
            <a:pPr marL="285750" indent="-285750">
              <a:lnSpc>
                <a:spcPct val="150000"/>
              </a:lnSpc>
              <a:buFont typeface="Wingdings" panose="05000000000000000000" pitchFamily="2" charset="2"/>
              <a:buChar char="v"/>
            </a:pPr>
            <a:r>
              <a:rPr lang="en-US" dirty="0" smtClean="0"/>
              <a:t>Caused by minerals in diet</a:t>
            </a:r>
          </a:p>
          <a:p>
            <a:pPr marL="285750" indent="-285750">
              <a:lnSpc>
                <a:spcPct val="150000"/>
              </a:lnSpc>
              <a:buFont typeface="Wingdings" panose="05000000000000000000" pitchFamily="2" charset="2"/>
              <a:buChar char="v"/>
            </a:pPr>
            <a:r>
              <a:rPr lang="en-US" dirty="0" smtClean="0"/>
              <a:t>Very irritating to bladder</a:t>
            </a:r>
          </a:p>
          <a:p>
            <a:pPr marL="285750" indent="-285750">
              <a:lnSpc>
                <a:spcPct val="150000"/>
              </a:lnSpc>
              <a:buFont typeface="Wingdings" panose="05000000000000000000" pitchFamily="2" charset="2"/>
              <a:buChar char="v"/>
            </a:pPr>
            <a:r>
              <a:rPr lang="en-US" dirty="0" smtClean="0"/>
              <a:t>Usually identifiable on radiographs</a:t>
            </a:r>
          </a:p>
          <a:p>
            <a:pPr marL="285750" indent="-285750">
              <a:lnSpc>
                <a:spcPct val="150000"/>
              </a:lnSpc>
              <a:buFont typeface="Wingdings" panose="05000000000000000000" pitchFamily="2" charset="2"/>
              <a:buChar char="v"/>
            </a:pPr>
            <a:r>
              <a:rPr lang="en-US" dirty="0" smtClean="0"/>
              <a:t>Often removed surgically</a:t>
            </a:r>
          </a:p>
          <a:p>
            <a:pPr marL="285750" indent="-285750">
              <a:lnSpc>
                <a:spcPct val="150000"/>
              </a:lnSpc>
              <a:buFont typeface="Wingdings" panose="05000000000000000000" pitchFamily="2" charset="2"/>
              <a:buChar char="v"/>
            </a:pPr>
            <a:r>
              <a:rPr lang="en-US" dirty="0" smtClean="0"/>
              <a:t>Special diet needed</a:t>
            </a:r>
            <a:endParaRPr lang="en-US" dirty="0"/>
          </a:p>
        </p:txBody>
      </p:sp>
    </p:spTree>
    <p:extLst>
      <p:ext uri="{BB962C8B-B14F-4D97-AF65-F5344CB8AC3E}">
        <p14:creationId xmlns:p14="http://schemas.microsoft.com/office/powerpoint/2010/main" val="21883107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Waveform</Template>
  <TotalTime>342</TotalTime>
  <Words>361</Words>
  <Application>Microsoft Office PowerPoint</Application>
  <PresentationFormat>On-screen Show (4:3)</PresentationFormat>
  <Paragraphs>79</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Calibri</vt:lpstr>
      <vt:lpstr>Candara</vt:lpstr>
      <vt:lpstr>Symbol</vt:lpstr>
      <vt:lpstr>Wingdings</vt:lpstr>
      <vt:lpstr>Waveform</vt:lpstr>
      <vt:lpstr>Urinalysis</vt:lpstr>
      <vt:lpstr>What is urine?</vt:lpstr>
      <vt:lpstr>What is the filtering process?</vt:lpstr>
      <vt:lpstr>Bladder Structure</vt:lpstr>
      <vt:lpstr>Urinary Tract Problems</vt:lpstr>
      <vt:lpstr>Feline Idiopathic Cystitis</vt:lpstr>
      <vt:lpstr>Differences in Cats</vt:lpstr>
      <vt:lpstr>Bladder Infection</vt:lpstr>
      <vt:lpstr>Bladder Stones</vt:lpstr>
      <vt:lpstr>Bladder Cancer</vt:lpstr>
      <vt:lpstr>Urine Color</vt:lpstr>
      <vt:lpstr>Urine Clarity</vt:lpstr>
      <vt:lpstr>Urine Stream</vt:lpstr>
      <vt:lpstr>Urine Dipstick</vt:lpstr>
      <vt:lpstr>Urine Sediment</vt:lpstr>
      <vt:lpstr>Let’s Get to Work!</vt:lpstr>
    </vt:vector>
  </TitlesOfParts>
  <Company>UACES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Urinalysis</dc:title>
  <dc:creator>hward</dc:creator>
  <cp:lastModifiedBy>Heidi Ward</cp:lastModifiedBy>
  <cp:revision>16</cp:revision>
  <dcterms:created xsi:type="dcterms:W3CDTF">2018-06-05T14:39:40Z</dcterms:created>
  <dcterms:modified xsi:type="dcterms:W3CDTF">2018-06-16T23:34:52Z</dcterms:modified>
</cp:coreProperties>
</file>