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  <p:sldId id="266" r:id="rId9"/>
    <p:sldId id="260" r:id="rId10"/>
    <p:sldId id="267" r:id="rId11"/>
    <p:sldId id="261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2" r:id="rId20"/>
    <p:sldId id="281" r:id="rId21"/>
    <p:sldId id="278" r:id="rId22"/>
    <p:sldId id="279" r:id="rId23"/>
    <p:sldId id="274" r:id="rId24"/>
    <p:sldId id="262" r:id="rId25"/>
    <p:sldId id="268" r:id="rId26"/>
    <p:sldId id="283" r:id="rId27"/>
    <p:sldId id="284" r:id="rId28"/>
    <p:sldId id="287" r:id="rId29"/>
    <p:sldId id="285" r:id="rId30"/>
    <p:sldId id="286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6gNkXpRZk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Teeth Laboratory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Brushy, Brushy, Brushy!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Teeth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40" y="2076047"/>
            <a:ext cx="5739114" cy="409390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771190" y="1527858"/>
            <a:ext cx="428263" cy="204871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16276" y="1238592"/>
            <a:ext cx="112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Canine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882359" y="3437681"/>
            <a:ext cx="671332" cy="1388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067554" y="4016415"/>
            <a:ext cx="486137" cy="10658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067554" y="1446408"/>
            <a:ext cx="150471" cy="20144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8310622" y="4122997"/>
            <a:ext cx="752355" cy="175694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72942" y="1631074"/>
            <a:ext cx="833377" cy="240849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03492" y="3750198"/>
            <a:ext cx="2013998" cy="62503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64728" y="1152983"/>
            <a:ext cx="10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Incisors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039828" y="5717893"/>
            <a:ext cx="141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Incisors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674014" y="4062716"/>
            <a:ext cx="0" cy="233003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13318" y="6296627"/>
            <a:ext cx="1226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Canine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02935" y="1302203"/>
            <a:ext cx="151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Premolars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627452" y="2552217"/>
            <a:ext cx="1898247" cy="180618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71058" y="4122997"/>
            <a:ext cx="23150" cy="23540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47776" y="2257378"/>
            <a:ext cx="120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Molars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555848" y="4358400"/>
            <a:ext cx="1559690" cy="4448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71058" y="4754933"/>
            <a:ext cx="1134317" cy="482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21667" y="4803217"/>
            <a:ext cx="2147100" cy="136673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47776" y="5902559"/>
            <a:ext cx="132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Molars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521123" y="4592384"/>
            <a:ext cx="814570" cy="180036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94208" y="6296626"/>
            <a:ext cx="151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Premolars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8" grpId="0"/>
      <p:bldP spid="29" grpId="0"/>
      <p:bldP spid="35" grpId="0"/>
      <p:bldP spid="17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Teeth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45" y="2193401"/>
            <a:ext cx="4961681" cy="372126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389225" y="1280712"/>
            <a:ext cx="3661609" cy="1821303"/>
            <a:chOff x="6389225" y="1280712"/>
            <a:chExt cx="3661609" cy="1821303"/>
          </a:xfrm>
        </p:grpSpPr>
        <p:grpSp>
          <p:nvGrpSpPr>
            <p:cNvPr id="13" name="Group 12"/>
            <p:cNvGrpSpPr/>
            <p:nvPr/>
          </p:nvGrpSpPr>
          <p:grpSpPr>
            <a:xfrm>
              <a:off x="6389225" y="1539433"/>
              <a:ext cx="1875099" cy="1562582"/>
              <a:chOff x="6389225" y="1539433"/>
              <a:chExt cx="1875099" cy="1562582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6389225" y="3044142"/>
                <a:ext cx="509286" cy="5787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6643868" y="1539433"/>
                <a:ext cx="1620456" cy="1504709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8264324" y="1280712"/>
              <a:ext cx="1786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Incisors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11302" y="1585733"/>
            <a:ext cx="2141316" cy="1632029"/>
            <a:chOff x="3611302" y="1585733"/>
            <a:chExt cx="2141316" cy="1632029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4572000" y="1853248"/>
              <a:ext cx="1180618" cy="136451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11302" y="1585733"/>
              <a:ext cx="1597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Canine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58414" y="2928388"/>
            <a:ext cx="4004837" cy="1041728"/>
            <a:chOff x="1458414" y="2928388"/>
            <a:chExt cx="4004837" cy="104172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965539" y="3426106"/>
              <a:ext cx="497712" cy="54401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685327" y="3217762"/>
              <a:ext cx="2476982" cy="48034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458414" y="2928388"/>
              <a:ext cx="1342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Premolars</a:t>
              </a:r>
              <a:endParaRPr lang="en-US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V="1">
            <a:off x="2685327" y="4224759"/>
            <a:ext cx="2199189" cy="49771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21399" y="4444677"/>
            <a:ext cx="84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Molar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685327" y="4722472"/>
            <a:ext cx="2280212" cy="46298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34905" y="4942390"/>
            <a:ext cx="84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Molar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446838" y="4814009"/>
            <a:ext cx="4305780" cy="1516283"/>
            <a:chOff x="1446838" y="4814009"/>
            <a:chExt cx="4305780" cy="1516283"/>
          </a:xfrm>
        </p:grpSpPr>
        <p:grpSp>
          <p:nvGrpSpPr>
            <p:cNvPr id="54" name="Group 53"/>
            <p:cNvGrpSpPr/>
            <p:nvPr/>
          </p:nvGrpSpPr>
          <p:grpSpPr>
            <a:xfrm>
              <a:off x="2685327" y="4814009"/>
              <a:ext cx="3067291" cy="1390027"/>
              <a:chOff x="2685327" y="4814009"/>
              <a:chExt cx="3067291" cy="139002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5348472" y="4814009"/>
                <a:ext cx="404146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V="1">
                <a:off x="2685327" y="4845062"/>
                <a:ext cx="2865218" cy="1358974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1446838" y="5960960"/>
              <a:ext cx="1400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Premolars</a:t>
              </a:r>
              <a:endParaRPr lang="en-US" dirty="0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 flipV="1">
            <a:off x="6426363" y="4629343"/>
            <a:ext cx="3203774" cy="17009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641706" y="6081846"/>
            <a:ext cx="131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Canine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6643868" y="4629343"/>
            <a:ext cx="4745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898511" y="4675643"/>
            <a:ext cx="2731626" cy="76446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606981" y="5195972"/>
            <a:ext cx="1192198" cy="37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Incisors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8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44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of Enamel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87" y="1853248"/>
            <a:ext cx="5503545" cy="407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0854" y="6089073"/>
            <a:ext cx="6619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Usually leave alone in veterinary dentistry…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6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exposing pulp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16" y="1627908"/>
            <a:ext cx="5903768" cy="4373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3468" y="6232639"/>
            <a:ext cx="518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Painful! Extract or root canal + crown?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11056" r="9958" b="13072"/>
          <a:stretch/>
        </p:blipFill>
        <p:spPr>
          <a:xfrm flipH="1">
            <a:off x="2511135" y="1567121"/>
            <a:ext cx="7169730" cy="4665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71" y="1567121"/>
            <a:ext cx="7203459" cy="466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involving root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42" y="1804556"/>
            <a:ext cx="5489517" cy="4066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8773" y="6047509"/>
            <a:ext cx="515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Must remove root remnant!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" b="1991"/>
          <a:stretch/>
        </p:blipFill>
        <p:spPr>
          <a:xfrm>
            <a:off x="3181816" y="1649009"/>
            <a:ext cx="5828368" cy="4120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58" y="1564668"/>
            <a:ext cx="6556155" cy="4289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involving bone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0874" y="6099862"/>
            <a:ext cx="625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 or external fixation?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29085" r="1415"/>
          <a:stretch/>
        </p:blipFill>
        <p:spPr>
          <a:xfrm flipH="1">
            <a:off x="2593406" y="1537351"/>
            <a:ext cx="7005188" cy="4419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b="12903"/>
          <a:stretch/>
        </p:blipFill>
        <p:spPr>
          <a:xfrm>
            <a:off x="2593406" y="1498403"/>
            <a:ext cx="7056843" cy="44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Equipment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934873"/>
            <a:ext cx="57150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 Speculum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18" y="2001982"/>
            <a:ext cx="4445000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34" y="1852179"/>
            <a:ext cx="5477532" cy="43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0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64" y="2861160"/>
            <a:ext cx="5255202" cy="1352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765300"/>
            <a:ext cx="9017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Tartar Removing Forceps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6" y="2784764"/>
            <a:ext cx="4483611" cy="2179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55" y="1853248"/>
            <a:ext cx="5306291" cy="45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3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6gNkXpRZk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4407" y="1973179"/>
            <a:ext cx="6271572" cy="35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Gingival Probe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3" b="22181"/>
          <a:stretch/>
        </p:blipFill>
        <p:spPr>
          <a:xfrm flipH="1">
            <a:off x="3625562" y="2348344"/>
            <a:ext cx="4940877" cy="2348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56" y="1990374"/>
            <a:ext cx="6147088" cy="4148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7168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3047554"/>
            <a:ext cx="4793673" cy="1814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49927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2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Extractor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4" b="22272"/>
          <a:stretch/>
        </p:blipFill>
        <p:spPr>
          <a:xfrm>
            <a:off x="4197928" y="2587336"/>
            <a:ext cx="3483552" cy="2150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711" y="2361046"/>
            <a:ext cx="4064578" cy="270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our largest pet?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5447" r="4151" b="6692"/>
          <a:stretch/>
        </p:blipFill>
        <p:spPr>
          <a:xfrm flipH="1">
            <a:off x="3121305" y="2257063"/>
            <a:ext cx="5949391" cy="38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 Teeth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5447" r="4151" b="6692"/>
          <a:stretch/>
        </p:blipFill>
        <p:spPr>
          <a:xfrm flipH="1">
            <a:off x="3121305" y="2257063"/>
            <a:ext cx="5949391" cy="38677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044405" y="1990846"/>
            <a:ext cx="891251" cy="197927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91646" y="4214099"/>
            <a:ext cx="544010" cy="1157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652077" y="2957331"/>
            <a:ext cx="665543" cy="129149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89424" y="1680157"/>
            <a:ext cx="11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Canine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1127" y="2629039"/>
            <a:ext cx="163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Incisors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989424" y="5416952"/>
            <a:ext cx="347241" cy="150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407797" y="5567423"/>
            <a:ext cx="755247" cy="75235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975429" y="5335929"/>
            <a:ext cx="1689905" cy="9838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46930" y="6275310"/>
            <a:ext cx="114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Incisors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48902" y="6159322"/>
            <a:ext cx="1067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Canine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752618" y="3970116"/>
            <a:ext cx="10677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286499" y="1967696"/>
            <a:ext cx="0" cy="197927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88281" y="1658066"/>
            <a:ext cx="132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Premolars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948902" y="3768209"/>
            <a:ext cx="8037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605388" y="2333049"/>
            <a:ext cx="2673631" cy="139702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31260" y="2087099"/>
            <a:ext cx="1022185" cy="37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Molars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791919" y="4722471"/>
            <a:ext cx="783461" cy="1859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561734" y="4827005"/>
            <a:ext cx="2482893" cy="75199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677117" y="5314200"/>
            <a:ext cx="99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Molars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5633974" y="5070210"/>
            <a:ext cx="949125" cy="1327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298785" y="5159755"/>
            <a:ext cx="2699794" cy="120738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058422" y="6159322"/>
            <a:ext cx="139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Premolars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6944810" y="1680157"/>
            <a:ext cx="544010" cy="239413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286499" y="1337685"/>
            <a:ext cx="151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Wolf Tooth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6" grpId="0"/>
      <p:bldP spid="32" grpId="0"/>
      <p:bldP spid="38" grpId="0"/>
      <p:bldP spid="45" grpId="0"/>
      <p:bldP spid="51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those?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7" t="5447" r="4151" b="6692"/>
          <a:stretch/>
        </p:blipFill>
        <p:spPr>
          <a:xfrm flipH="1">
            <a:off x="3121305" y="2257063"/>
            <a:ext cx="5949391" cy="38677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099858" y="1134319"/>
            <a:ext cx="11575" cy="19098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326775" y="5335929"/>
            <a:ext cx="2199190" cy="78891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05645" y="783651"/>
            <a:ext cx="293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Infraorbital Foramen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06988" y="6041984"/>
            <a:ext cx="249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Mental Foramen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 Teeth Problems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37" y="2337955"/>
            <a:ext cx="4655127" cy="349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3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 Teeth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7066" y="5839691"/>
            <a:ext cx="4417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horse is to wear a bit, these teeth will need to be extracted with a wolf tooth elevator!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636567"/>
            <a:ext cx="5410200" cy="4057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6"/>
          <a:stretch/>
        </p:blipFill>
        <p:spPr>
          <a:xfrm rot="16200000">
            <a:off x="8410795" y="2754672"/>
            <a:ext cx="3048000" cy="14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Canine Teeth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08252" y="5839691"/>
            <a:ext cx="597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Shorten and smooth to prevent damage. Not necessary to remove!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1386664"/>
            <a:ext cx="88963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Hooks &amp; Other Defects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71" y="1853248"/>
            <a:ext cx="6388659" cy="4023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4478" y="6026727"/>
            <a:ext cx="566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Most problems are fixed by floating…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93" y="1736691"/>
            <a:ext cx="6726814" cy="4256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21112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94103"/>
            <a:ext cx="8946541" cy="4195481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Veterinary dentistry</a:t>
            </a:r>
            <a:r>
              <a:rPr lang="en-US" dirty="0"/>
              <a:t> includes the cleaning, adjustment, filing, extraction, or repair of animals' teeth and all other aspects of oral health care in animals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Periodontal disease </a:t>
            </a:r>
            <a:r>
              <a:rPr lang="en-US" dirty="0" smtClean="0"/>
              <a:t>is an </a:t>
            </a:r>
            <a:r>
              <a:rPr lang="en-US" dirty="0"/>
              <a:t>inflammatory </a:t>
            </a:r>
            <a:r>
              <a:rPr lang="en-US" b="1" dirty="0"/>
              <a:t>disease</a:t>
            </a:r>
            <a:r>
              <a:rPr lang="en-US" dirty="0"/>
              <a:t> that affects the soft and hard structures that support the teeth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Tartar</a:t>
            </a:r>
            <a:r>
              <a:rPr lang="en-US" dirty="0" smtClean="0"/>
              <a:t> is </a:t>
            </a:r>
            <a:r>
              <a:rPr lang="en-US" dirty="0"/>
              <a:t>a hard calcified deposit that forms on the teeth and contributes to their </a:t>
            </a:r>
            <a:r>
              <a:rPr lang="en-US" dirty="0" smtClean="0"/>
              <a:t>decay.</a:t>
            </a:r>
          </a:p>
          <a:p>
            <a:r>
              <a:rPr lang="en-US" i="1" dirty="0" smtClean="0"/>
              <a:t>Plaque</a:t>
            </a:r>
            <a:r>
              <a:rPr lang="en-US" dirty="0" smtClean="0"/>
              <a:t> </a:t>
            </a:r>
            <a:r>
              <a:rPr lang="en-US" dirty="0"/>
              <a:t>is a biofilm or mass of bacteria that grows on surfaces within the mouth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Gingivitis </a:t>
            </a:r>
            <a:r>
              <a:rPr lang="en-US" dirty="0" smtClean="0"/>
              <a:t>is inflammation of the gums (gingiva) that is commonly caused by the accumulation of plaque. </a:t>
            </a:r>
          </a:p>
          <a:p>
            <a:r>
              <a:rPr lang="en-US" i="1" dirty="0" smtClean="0"/>
              <a:t>Lingual</a:t>
            </a:r>
            <a:r>
              <a:rPr lang="en-US" dirty="0" smtClean="0"/>
              <a:t> is a term relating to the side toward the tongue.</a:t>
            </a:r>
          </a:p>
          <a:p>
            <a:r>
              <a:rPr lang="en-US" i="1" dirty="0" smtClean="0"/>
              <a:t>Buccal </a:t>
            </a:r>
            <a:r>
              <a:rPr lang="en-US" dirty="0" smtClean="0"/>
              <a:t>is a term relating to the side toward the cheek.</a:t>
            </a:r>
          </a:p>
          <a:p>
            <a:r>
              <a:rPr lang="en-US" dirty="0" smtClean="0"/>
              <a:t>Occlusal is a term relating to the area of contact between upper and lower teeth.</a:t>
            </a:r>
          </a:p>
          <a:p>
            <a:r>
              <a:rPr lang="en-US" i="1" dirty="0"/>
              <a:t>Rostral </a:t>
            </a:r>
            <a:r>
              <a:rPr lang="en-US" dirty="0"/>
              <a:t>is a term relating to the direction toward the nose.</a:t>
            </a:r>
          </a:p>
          <a:p>
            <a:r>
              <a:rPr lang="en-US" i="1" dirty="0" smtClean="0"/>
              <a:t>Caudal </a:t>
            </a:r>
            <a:r>
              <a:rPr lang="en-US" dirty="0" smtClean="0"/>
              <a:t>is a term relating to the direction toward the back of the head.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 Floating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78111"/>
            <a:ext cx="6858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29" y="1375454"/>
            <a:ext cx="6861543" cy="5146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52" y="1375454"/>
            <a:ext cx="6886297" cy="5346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18" y="1375454"/>
            <a:ext cx="6904365" cy="5357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92" y="1371598"/>
            <a:ext cx="6913417" cy="5350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92" y="1371597"/>
            <a:ext cx="6913416" cy="53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9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Dental problems are common in all animals!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324" y="2188001"/>
            <a:ext cx="5453352" cy="4195481"/>
          </a:xfrm>
        </p:spPr>
        <p:txBody>
          <a:bodyPr/>
          <a:lstStyle/>
          <a:p>
            <a:r>
              <a:rPr lang="en-US" sz="2800" dirty="0" smtClean="0"/>
              <a:t>Start dental care early</a:t>
            </a:r>
          </a:p>
          <a:p>
            <a:r>
              <a:rPr lang="en-US" sz="2800" dirty="0" smtClean="0"/>
              <a:t>Examine often</a:t>
            </a:r>
          </a:p>
          <a:p>
            <a:r>
              <a:rPr lang="en-US" sz="2800" dirty="0" smtClean="0"/>
              <a:t>Fix problems as they arise</a:t>
            </a:r>
          </a:p>
          <a:p>
            <a:r>
              <a:rPr lang="en-US" sz="2800" dirty="0" smtClean="0"/>
              <a:t>Measure benefit versus risk!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30" y="5191991"/>
            <a:ext cx="2619375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30" y="5161110"/>
            <a:ext cx="1114967" cy="111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8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Tooth Structure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12" y="1586345"/>
            <a:ext cx="6121977" cy="4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 Periodontal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913101"/>
          </a:xfrm>
        </p:spPr>
        <p:txBody>
          <a:bodyPr/>
          <a:lstStyle/>
          <a:p>
            <a:r>
              <a:rPr lang="en-US" dirty="0" smtClean="0"/>
              <a:t>There is visible tartar build up on the teeth and slight swelling and redness of the gums.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t="24231" r="77763" b="42178"/>
          <a:stretch/>
        </p:blipFill>
        <p:spPr>
          <a:xfrm>
            <a:off x="4576314" y="3253778"/>
            <a:ext cx="3039373" cy="25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II Periodontal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840753"/>
          </a:xfrm>
        </p:spPr>
        <p:txBody>
          <a:bodyPr/>
          <a:lstStyle/>
          <a:p>
            <a:r>
              <a:rPr lang="en-US" dirty="0" smtClean="0"/>
              <a:t>The gums are more swollen and there can be mild loss of bone around the tooth roots on x-ray.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t="24561" r="52711" b="40532"/>
          <a:stretch/>
        </p:blipFill>
        <p:spPr>
          <a:xfrm>
            <a:off x="4696937" y="3402958"/>
            <a:ext cx="2798127" cy="23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III Periodontal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840753"/>
          </a:xfrm>
        </p:spPr>
        <p:txBody>
          <a:bodyPr/>
          <a:lstStyle/>
          <a:p>
            <a:r>
              <a:rPr lang="en-US" dirty="0" smtClean="0"/>
              <a:t>Looks similar to Stage II on the surface but x-rays show more severe bone loss.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9" t="23902" r="27171" b="40532"/>
          <a:stretch/>
        </p:blipFill>
        <p:spPr>
          <a:xfrm>
            <a:off x="4597937" y="2893671"/>
            <a:ext cx="2996127" cy="27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IV Periodontal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852328"/>
          </a:xfrm>
        </p:spPr>
        <p:txBody>
          <a:bodyPr/>
          <a:lstStyle/>
          <a:p>
            <a:r>
              <a:rPr lang="en-US" dirty="0" smtClean="0"/>
              <a:t>Severe tartar accumulation, receded gum lines, tooth damage and decay and bone loss.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1" t="24231" r="1306" b="39873"/>
          <a:stretch/>
        </p:blipFill>
        <p:spPr>
          <a:xfrm>
            <a:off x="4521844" y="3411052"/>
            <a:ext cx="3148313" cy="25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Mammalian Jaw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40" y="2076047"/>
            <a:ext cx="5739114" cy="4093901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3239946" y="2584643"/>
            <a:ext cx="5197998" cy="120027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20832347">
            <a:off x="4652057" y="2691551"/>
            <a:ext cx="2407534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Maxilla</a:t>
            </a:r>
            <a:endParaRPr lang="en-US" sz="28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657600" y="5648446"/>
            <a:ext cx="4780344" cy="23149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70769">
            <a:off x="5220182" y="5324354"/>
            <a:ext cx="1867456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Mandible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03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726</TotalTime>
  <Words>442</Words>
  <Application>Microsoft Office PowerPoint</Application>
  <PresentationFormat>Widescreen</PresentationFormat>
  <Paragraphs>85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Ion</vt:lpstr>
      <vt:lpstr>Teeth Laboratory</vt:lpstr>
      <vt:lpstr>PowerPoint Presentation</vt:lpstr>
      <vt:lpstr>Definitions</vt:lpstr>
      <vt:lpstr>Tooth Structure</vt:lpstr>
      <vt:lpstr>Stage I Periodontal Disease</vt:lpstr>
      <vt:lpstr>Stage II Periodontal Disease</vt:lpstr>
      <vt:lpstr>Stage III Periodontal Disease</vt:lpstr>
      <vt:lpstr>Stage IV Periodontal Disease</vt:lpstr>
      <vt:lpstr>The Mammalian Jaw</vt:lpstr>
      <vt:lpstr>Dog Teeth</vt:lpstr>
      <vt:lpstr>Cat Teeth</vt:lpstr>
      <vt:lpstr>Fracture of Enamel</vt:lpstr>
      <vt:lpstr>Fracture exposing pulp</vt:lpstr>
      <vt:lpstr>Fracture involving root</vt:lpstr>
      <vt:lpstr>Fracture involving bone</vt:lpstr>
      <vt:lpstr>Dental Equipment</vt:lpstr>
      <vt:lpstr>Mouth Speculum</vt:lpstr>
      <vt:lpstr>Scaler</vt:lpstr>
      <vt:lpstr>Tartar Removing Forceps</vt:lpstr>
      <vt:lpstr>Gingival Probe</vt:lpstr>
      <vt:lpstr>Elevator</vt:lpstr>
      <vt:lpstr>Dental Extractor</vt:lpstr>
      <vt:lpstr>What about our largest pet?</vt:lpstr>
      <vt:lpstr>Horse Teeth</vt:lpstr>
      <vt:lpstr>What are those?</vt:lpstr>
      <vt:lpstr>Horse Teeth Problems</vt:lpstr>
      <vt:lpstr>Wolf Teeth</vt:lpstr>
      <vt:lpstr>Canine Teeth</vt:lpstr>
      <vt:lpstr>Hooks &amp; Other Defects</vt:lpstr>
      <vt:lpstr>Teeth Floating</vt:lpstr>
      <vt:lpstr>Dental problems are common in all animals!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Teeth Laboratory</dc:title>
  <dc:creator>Heidi Ward</dc:creator>
  <cp:lastModifiedBy>Heidi Ward</cp:lastModifiedBy>
  <cp:revision>46</cp:revision>
  <dcterms:created xsi:type="dcterms:W3CDTF">2016-05-18T14:32:22Z</dcterms:created>
  <dcterms:modified xsi:type="dcterms:W3CDTF">2017-03-06T14:10:30Z</dcterms:modified>
</cp:coreProperties>
</file>