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  <p:sldId id="263" r:id="rId6"/>
    <p:sldId id="258" r:id="rId7"/>
    <p:sldId id="262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9ABD-F2AA-4210-9251-F406768BF118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5E72AA-3C08-404F-8DCB-B7506C1949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9ABD-F2AA-4210-9251-F406768BF118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72AA-3C08-404F-8DCB-B7506C194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9ABD-F2AA-4210-9251-F406768BF118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72AA-3C08-404F-8DCB-B7506C194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9ABD-F2AA-4210-9251-F406768BF118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72AA-3C08-404F-8DCB-B7506C194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9ABD-F2AA-4210-9251-F406768BF118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72AA-3C08-404F-8DCB-B7506C1949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9ABD-F2AA-4210-9251-F406768BF118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72AA-3C08-404F-8DCB-B7506C194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9ABD-F2AA-4210-9251-F406768BF118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72AA-3C08-404F-8DCB-B7506C194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9ABD-F2AA-4210-9251-F406768BF118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72AA-3C08-404F-8DCB-B7506C194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9ABD-F2AA-4210-9251-F406768BF118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72AA-3C08-404F-8DCB-B7506C194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9ABD-F2AA-4210-9251-F406768BF118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72AA-3C08-404F-8DCB-B7506C1949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9ABD-F2AA-4210-9251-F406768BF118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72AA-3C08-404F-8DCB-B7506C1949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379ABD-F2AA-4210-9251-F406768BF118}" type="datetimeFigureOut">
              <a:rPr lang="en-US" smtClean="0"/>
              <a:t>6/23/2018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5E72AA-3C08-404F-8DCB-B7506C1949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Inflammation or Infection?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735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6000" dirty="0" smtClean="0">
                <a:latin typeface="Earwig Factory" panose="02000400000000000000" pitchFamily="2" charset="0"/>
              </a:rPr>
              <a:t>We will play a game after this quick tutorial!</a:t>
            </a:r>
            <a:endParaRPr lang="en-US" sz="6000" dirty="0">
              <a:latin typeface="Earwig Factory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6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373563"/>
          </a:xfrm>
        </p:spPr>
        <p:txBody>
          <a:bodyPr/>
          <a:lstStyle/>
          <a:p>
            <a:r>
              <a:rPr lang="en-US" sz="2000" dirty="0" smtClean="0"/>
              <a:t>Chemicals from white blood cells are released into the blood or affected tissues to protect your body from foreign substances</a:t>
            </a:r>
          </a:p>
          <a:p>
            <a:pPr marL="114300" indent="0">
              <a:buNone/>
            </a:pPr>
            <a:endParaRPr lang="en-US" sz="1200" dirty="0"/>
          </a:p>
          <a:p>
            <a:r>
              <a:rPr lang="en-US" sz="2000" dirty="0" smtClean="0"/>
              <a:t>The release of the chemicals increases blood flow to the area of </a:t>
            </a:r>
            <a:r>
              <a:rPr lang="en-US" sz="2000" u="sng" dirty="0" smtClean="0"/>
              <a:t>injury</a:t>
            </a:r>
            <a:r>
              <a:rPr lang="en-US" sz="2000" dirty="0" smtClean="0"/>
              <a:t> or </a:t>
            </a:r>
            <a:r>
              <a:rPr lang="en-US" sz="2000" u="sng" dirty="0" smtClean="0"/>
              <a:t>infection</a:t>
            </a:r>
            <a:endParaRPr lang="en-US" sz="2000" dirty="0"/>
          </a:p>
          <a:p>
            <a:pPr marL="114300" indent="0">
              <a:buNone/>
            </a:pPr>
            <a:endParaRPr lang="en-US" sz="1200" dirty="0" smtClean="0"/>
          </a:p>
          <a:p>
            <a:r>
              <a:rPr lang="en-US" sz="2000" dirty="0"/>
              <a:t>Steroids and non-steroidal anti-inflammatories (NSAIDs) can be taken to reduce the inflammatory </a:t>
            </a:r>
            <a:r>
              <a:rPr lang="en-US" sz="2000" dirty="0" smtClean="0"/>
              <a:t>response</a:t>
            </a:r>
          </a:p>
          <a:p>
            <a:pPr marL="114300" indent="0">
              <a:buNone/>
            </a:pPr>
            <a:endParaRPr lang="en-US" sz="1200" dirty="0"/>
          </a:p>
          <a:p>
            <a:r>
              <a:rPr lang="en-US" sz="2000" dirty="0" smtClean="0"/>
              <a:t>Antibiotics will </a:t>
            </a:r>
            <a:r>
              <a:rPr lang="en-US" sz="2000" u="sng" dirty="0" smtClean="0"/>
              <a:t>not</a:t>
            </a:r>
            <a:r>
              <a:rPr lang="en-US" sz="2000" dirty="0" smtClean="0"/>
              <a:t> decrease inflammation</a:t>
            </a:r>
            <a:endParaRPr lang="en-US" sz="2000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24600"/>
            <a:ext cx="2093980" cy="39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5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 Signs of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0" y="1951037"/>
            <a:ext cx="4953000" cy="4373563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Redness (</a:t>
            </a:r>
            <a:r>
              <a:rPr lang="en-US" dirty="0" smtClean="0">
                <a:sym typeface="Wingdings"/>
              </a:rPr>
              <a:t></a:t>
            </a:r>
            <a:r>
              <a:rPr lang="en-US" dirty="0" smtClean="0"/>
              <a:t>blood flow)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Swelling (</a:t>
            </a:r>
            <a:r>
              <a:rPr lang="en-US" dirty="0" smtClean="0">
                <a:sym typeface="Wingdings"/>
              </a:rPr>
              <a:t></a:t>
            </a:r>
            <a:r>
              <a:rPr lang="en-US" dirty="0" smtClean="0"/>
              <a:t>serous fluid)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Pain (</a:t>
            </a:r>
            <a:r>
              <a:rPr lang="en-US" dirty="0" smtClean="0">
                <a:sym typeface="Wingdings"/>
              </a:rPr>
              <a:t>substance P)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Heat (local or general fever)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24600"/>
            <a:ext cx="2093980" cy="3931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257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Acute inflammatory signs should resolve within minutes to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/>
          <a:lstStyle/>
          <a:p>
            <a:r>
              <a:rPr lang="en-US" dirty="0" smtClean="0"/>
              <a:t>Pain after stubbing your toe</a:t>
            </a:r>
          </a:p>
          <a:p>
            <a:r>
              <a:rPr lang="en-US" dirty="0" smtClean="0"/>
              <a:t>Itchy bump from a mosquito bite</a:t>
            </a:r>
          </a:p>
          <a:p>
            <a:r>
              <a:rPr lang="en-US" dirty="0" smtClean="0"/>
              <a:t>Sore throat or runny nose from allergies</a:t>
            </a:r>
          </a:p>
          <a:p>
            <a:r>
              <a:rPr lang="en-US" dirty="0" smtClean="0"/>
              <a:t>Redness and swelling from cutting your finger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24600"/>
            <a:ext cx="2093980" cy="39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80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24600"/>
            <a:ext cx="2093980" cy="39319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51037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Invasion of blood or tissues by disease-causing agents, their multiplication, and the reaction of host tissues to the infectious agents and the toxins they produce</a:t>
            </a:r>
          </a:p>
          <a:p>
            <a:pPr marL="114300" indent="0">
              <a:buNone/>
            </a:pPr>
            <a:endParaRPr lang="en-US" sz="1200" dirty="0" smtClean="0"/>
          </a:p>
          <a:p>
            <a:r>
              <a:rPr lang="en-US" sz="2000" dirty="0" smtClean="0"/>
              <a:t>The body responds first with inflammation (innate response) then by antibodies (adaptive or acquired response)</a:t>
            </a:r>
            <a:endParaRPr lang="en-US" sz="2000" u="sng" dirty="0" smtClean="0"/>
          </a:p>
          <a:p>
            <a:pPr marL="114300" indent="0">
              <a:buNone/>
            </a:pPr>
            <a:endParaRPr lang="en-US" sz="1200" u="sng" dirty="0"/>
          </a:p>
          <a:p>
            <a:r>
              <a:rPr lang="en-US" sz="2000" dirty="0" smtClean="0"/>
              <a:t>If determined to be a bacterial infection, an antibiotic is given</a:t>
            </a:r>
          </a:p>
          <a:p>
            <a:pPr marL="114300" indent="0">
              <a:buNone/>
            </a:pPr>
            <a:endParaRPr lang="en-US" sz="1200" dirty="0"/>
          </a:p>
          <a:p>
            <a:r>
              <a:rPr lang="en-US" sz="2000" dirty="0" smtClean="0"/>
              <a:t>If determined to be a fungal infection, an anti-fungal is given</a:t>
            </a:r>
          </a:p>
          <a:p>
            <a:pPr marL="114300" indent="0">
              <a:buNone/>
            </a:pPr>
            <a:endParaRPr lang="en-US" sz="1200" dirty="0"/>
          </a:p>
          <a:p>
            <a:r>
              <a:rPr lang="en-US" sz="2000" dirty="0" smtClean="0"/>
              <a:t>If determined to be a viral infection, supportive care is given</a:t>
            </a:r>
          </a:p>
          <a:p>
            <a:endParaRPr lang="en-US" u="sng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6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373563"/>
          </a:xfrm>
        </p:spPr>
        <p:txBody>
          <a:bodyPr/>
          <a:lstStyle/>
          <a:p>
            <a:r>
              <a:rPr lang="en-US" dirty="0" smtClean="0"/>
              <a:t>Purulent exudate (pus)</a:t>
            </a:r>
          </a:p>
          <a:p>
            <a:r>
              <a:rPr lang="en-US" dirty="0" smtClean="0"/>
              <a:t>High fever, weakness and chills (viral)</a:t>
            </a:r>
          </a:p>
          <a:p>
            <a:r>
              <a:rPr lang="en-US" dirty="0" smtClean="0"/>
              <a:t>Discolored skin at site of wound</a:t>
            </a:r>
          </a:p>
          <a:p>
            <a:r>
              <a:rPr lang="en-US" dirty="0" smtClean="0"/>
              <a:t>Painful swelling several days after an initial wound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24600"/>
            <a:ext cx="2093980" cy="39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51037"/>
            <a:ext cx="8229600" cy="4373563"/>
          </a:xfrm>
        </p:spPr>
        <p:txBody>
          <a:bodyPr/>
          <a:lstStyle/>
          <a:p>
            <a:r>
              <a:rPr lang="en-US" dirty="0" smtClean="0"/>
              <a:t>Skin becomes black after a cat bite</a:t>
            </a:r>
          </a:p>
          <a:p>
            <a:r>
              <a:rPr lang="en-US" dirty="0" smtClean="0"/>
              <a:t>Fever of 103</a:t>
            </a:r>
          </a:p>
          <a:p>
            <a:r>
              <a:rPr lang="en-US" dirty="0" smtClean="0"/>
              <a:t>Too weak to stand up</a:t>
            </a:r>
          </a:p>
          <a:p>
            <a:r>
              <a:rPr lang="en-US" dirty="0" smtClean="0"/>
              <a:t>Green snot</a:t>
            </a:r>
          </a:p>
          <a:p>
            <a:r>
              <a:rPr lang="en-US" dirty="0" smtClean="0"/>
              <a:t>Toxic neutrophils on a blood smear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24600"/>
            <a:ext cx="2093980" cy="39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important to know the difference?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24600"/>
            <a:ext cx="2093980" cy="39319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0574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Inflammation can be controlled without medication</a:t>
            </a:r>
          </a:p>
          <a:p>
            <a:endParaRPr lang="en-US" sz="2000" dirty="0" smtClean="0"/>
          </a:p>
          <a:p>
            <a:r>
              <a:rPr lang="en-US" sz="2000" dirty="0" smtClean="0"/>
              <a:t>Antibiotics should not be used unless a bacterial infection is identified </a:t>
            </a:r>
            <a:endParaRPr lang="en-US" sz="2000" u="sng" dirty="0" smtClean="0"/>
          </a:p>
          <a:p>
            <a:endParaRPr lang="en-US" sz="2000" u="sng" dirty="0"/>
          </a:p>
          <a:p>
            <a:r>
              <a:rPr lang="en-US" sz="2000" dirty="0" smtClean="0"/>
              <a:t>Inflammation is meant to be a healing process but it can hurt the body if left unchecked</a:t>
            </a:r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 smtClean="0"/>
              <a:t>Infection is always an assault on the body</a:t>
            </a:r>
          </a:p>
          <a:p>
            <a:endParaRPr lang="en-US" u="sng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1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810000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61</TotalTime>
  <Words>328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Inflammation or Infection?</vt:lpstr>
      <vt:lpstr>PowerPoint Presentation</vt:lpstr>
      <vt:lpstr>Inflammation</vt:lpstr>
      <vt:lpstr>Cardinal Signs of Inflammation</vt:lpstr>
      <vt:lpstr>Examples of inflammation</vt:lpstr>
      <vt:lpstr>Infection</vt:lpstr>
      <vt:lpstr>Signs of Infection</vt:lpstr>
      <vt:lpstr>Examples of Infection</vt:lpstr>
      <vt:lpstr>Why is it important to know the difference?</vt:lpstr>
    </vt:vector>
  </TitlesOfParts>
  <Company>UACES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 or Infection?</dc:title>
  <dc:creator>hward</dc:creator>
  <cp:lastModifiedBy>hward</cp:lastModifiedBy>
  <cp:revision>6</cp:revision>
  <dcterms:created xsi:type="dcterms:W3CDTF">2018-06-23T11:20:18Z</dcterms:created>
  <dcterms:modified xsi:type="dcterms:W3CDTF">2018-06-23T12:22:14Z</dcterms:modified>
</cp:coreProperties>
</file>