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3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8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6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6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8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6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2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5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7/9/2018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2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6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Ferrets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Ferret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most popular pet in America</a:t>
            </a:r>
          </a:p>
          <a:p>
            <a:r>
              <a:rPr lang="en-US" dirty="0" smtClean="0"/>
              <a:t>Domesticated from the European Pole Cat</a:t>
            </a:r>
          </a:p>
          <a:p>
            <a:r>
              <a:rPr lang="en-US" dirty="0" smtClean="0"/>
              <a:t>Member of the weasel family</a:t>
            </a:r>
          </a:p>
          <a:p>
            <a:r>
              <a:rPr lang="en-US" dirty="0" smtClean="0"/>
              <a:t>Considered an obligate carnivore</a:t>
            </a:r>
          </a:p>
          <a:p>
            <a:r>
              <a:rPr lang="en-US" dirty="0" smtClean="0"/>
              <a:t>Possesses a distinct musk odor</a:t>
            </a:r>
          </a:p>
          <a:p>
            <a:r>
              <a:rPr lang="en-US" dirty="0" smtClean="0"/>
              <a:t>Famous for their “war dance”</a:t>
            </a:r>
          </a:p>
          <a:p>
            <a:r>
              <a:rPr lang="en-US" dirty="0" smtClean="0"/>
              <a:t>Notorious thieves and hoarders</a:t>
            </a:r>
          </a:p>
          <a:p>
            <a:endParaRPr lang="en-US" dirty="0"/>
          </a:p>
        </p:txBody>
      </p:sp>
      <p:pic>
        <p:nvPicPr>
          <p:cNvPr id="1026" name="Picture 2" descr="Image result for european polecat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r="14564"/>
          <a:stretch/>
        </p:blipFill>
        <p:spPr bwMode="auto">
          <a:xfrm>
            <a:off x="8926830" y="1868901"/>
            <a:ext cx="2160270" cy="247221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606540" y="2731770"/>
            <a:ext cx="2228850" cy="1143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280" y="4594860"/>
            <a:ext cx="2443370" cy="179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" y="6307073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423" y="496062"/>
            <a:ext cx="10058400" cy="1609344"/>
          </a:xfrm>
        </p:spPr>
        <p:txBody>
          <a:bodyPr/>
          <a:lstStyle/>
          <a:p>
            <a:r>
              <a:rPr lang="en-US" dirty="0" smtClean="0"/>
              <a:t>Ferret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Lifespan 5 to 8 years</a:t>
            </a:r>
          </a:p>
          <a:p>
            <a:r>
              <a:rPr lang="en-US" dirty="0" smtClean="0"/>
              <a:t>Weight 1.5 </a:t>
            </a:r>
            <a:r>
              <a:rPr lang="en-US" dirty="0" err="1" smtClean="0"/>
              <a:t>lb</a:t>
            </a:r>
            <a:r>
              <a:rPr lang="en-US" dirty="0" smtClean="0"/>
              <a:t> to 6 </a:t>
            </a:r>
            <a:r>
              <a:rPr lang="en-US" dirty="0" err="1" smtClean="0"/>
              <a:t>lb</a:t>
            </a:r>
            <a:r>
              <a:rPr lang="en-US" dirty="0" smtClean="0"/>
              <a:t> (depending on gender)</a:t>
            </a:r>
          </a:p>
          <a:p>
            <a:r>
              <a:rPr lang="en-US" dirty="0" smtClean="0"/>
              <a:t>Body temperature 100</a:t>
            </a:r>
            <a:r>
              <a:rPr lang="en-US" dirty="0" smtClean="0">
                <a:cs typeface="Calibri" panose="020F0502020204030204" pitchFamily="34" charset="0"/>
              </a:rPr>
              <a:t>°F to 103°F </a:t>
            </a:r>
          </a:p>
          <a:p>
            <a:r>
              <a:rPr lang="en-US" dirty="0" smtClean="0">
                <a:cs typeface="Calibri" panose="020F0502020204030204" pitchFamily="34" charset="0"/>
              </a:rPr>
              <a:t>Heart rate 180-250 beats per minute</a:t>
            </a:r>
          </a:p>
          <a:p>
            <a:r>
              <a:rPr lang="en-US" dirty="0" smtClean="0">
                <a:cs typeface="Calibri" panose="020F0502020204030204" pitchFamily="34" charset="0"/>
              </a:rPr>
              <a:t>Respiratory rate 33-36 breaths per minute</a:t>
            </a:r>
          </a:p>
          <a:p>
            <a:r>
              <a:rPr lang="en-US" dirty="0">
                <a:cs typeface="Calibri" panose="020F0502020204030204" pitchFamily="34" charset="0"/>
              </a:rPr>
              <a:t>Sexually mature at 5 to 6 months of age</a:t>
            </a:r>
          </a:p>
          <a:p>
            <a:r>
              <a:rPr lang="en-US" dirty="0" smtClean="0">
                <a:cs typeface="Calibri" panose="020F0502020204030204" pitchFamily="34" charset="0"/>
              </a:rPr>
              <a:t>Gestation period of 42 days</a:t>
            </a:r>
          </a:p>
          <a:p>
            <a:r>
              <a:rPr lang="en-US" dirty="0" smtClean="0">
                <a:cs typeface="Calibri" panose="020F0502020204030204" pitchFamily="34" charset="0"/>
              </a:rPr>
              <a:t>Adult </a:t>
            </a:r>
            <a:r>
              <a:rPr lang="en-US" dirty="0">
                <a:cs typeface="Calibri" panose="020F0502020204030204" pitchFamily="34" charset="0"/>
              </a:rPr>
              <a:t>teeth appear at 47 </a:t>
            </a:r>
            <a:r>
              <a:rPr lang="en-US" dirty="0" smtClean="0">
                <a:cs typeface="Calibri" panose="020F0502020204030204" pitchFamily="34" charset="0"/>
              </a:rPr>
              <a:t>days</a:t>
            </a:r>
          </a:p>
          <a:p>
            <a:r>
              <a:rPr lang="en-US" dirty="0" smtClean="0">
                <a:cs typeface="Calibri" panose="020F0502020204030204" pitchFamily="34" charset="0"/>
              </a:rPr>
              <a:t>Choppers </a:t>
            </a:r>
            <a:r>
              <a:rPr lang="en-US" dirty="0">
                <a:cs typeface="Calibri" panose="020F0502020204030204" pitchFamily="34" charset="0"/>
              </a:rPr>
              <a:t>are full size at 70 days!</a:t>
            </a:r>
            <a:endParaRPr lang="en-US" dirty="0" smtClean="0"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3691"/>
          <a:stretch/>
        </p:blipFill>
        <p:spPr bwMode="auto">
          <a:xfrm>
            <a:off x="7902840" y="1300734"/>
            <a:ext cx="3492870" cy="20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86" y="3537870"/>
            <a:ext cx="3685377" cy="24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" y="6307073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Ferret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Intact females are “</a:t>
            </a:r>
            <a:r>
              <a:rPr lang="en-US" dirty="0" err="1" smtClean="0"/>
              <a:t>jills</a:t>
            </a:r>
            <a:r>
              <a:rPr lang="en-US" dirty="0" smtClean="0"/>
              <a:t>” and intact males are “hobs”</a:t>
            </a:r>
          </a:p>
          <a:p>
            <a:r>
              <a:rPr lang="en-US" dirty="0" smtClean="0"/>
              <a:t>Spayed females are “sprites” and neutered males are “</a:t>
            </a:r>
            <a:r>
              <a:rPr lang="en-US" dirty="0" err="1" smtClean="0"/>
              <a:t>gibs</a:t>
            </a:r>
            <a:r>
              <a:rPr lang="en-US" dirty="0" smtClean="0"/>
              <a:t>”</a:t>
            </a:r>
          </a:p>
          <a:p>
            <a:r>
              <a:rPr lang="en-US" dirty="0"/>
              <a:t>Baby ferrets are called “kits”</a:t>
            </a:r>
          </a:p>
          <a:p>
            <a:r>
              <a:rPr lang="en-US" dirty="0" smtClean="0"/>
              <a:t>Female ferrets are induced </a:t>
            </a:r>
            <a:r>
              <a:rPr lang="en-US" dirty="0" err="1" smtClean="0"/>
              <a:t>ovulators</a:t>
            </a:r>
            <a:endParaRPr lang="en-US" dirty="0" smtClean="0"/>
          </a:p>
          <a:p>
            <a:r>
              <a:rPr lang="en-US" dirty="0" smtClean="0"/>
              <a:t>Non-mated females in heat may die from estrogen-induced anemia</a:t>
            </a:r>
          </a:p>
          <a:p>
            <a:r>
              <a:rPr lang="en-US" dirty="0" smtClean="0"/>
              <a:t>Heat intolerant</a:t>
            </a:r>
          </a:p>
          <a:p>
            <a:r>
              <a:rPr lang="en-US" dirty="0" smtClean="0"/>
              <a:t>Very high metabolism- sleep up to 18 hours a day</a:t>
            </a:r>
          </a:p>
          <a:p>
            <a:r>
              <a:rPr lang="en-US" dirty="0" smtClean="0"/>
              <a:t>Naturally very itchy</a:t>
            </a:r>
          </a:p>
          <a:p>
            <a:r>
              <a:rPr lang="en-US" dirty="0" smtClean="0"/>
              <a:t>Very intelligent and explore constantly</a:t>
            </a:r>
          </a:p>
          <a:p>
            <a:r>
              <a:rPr lang="en-US" dirty="0" smtClean="0"/>
              <a:t>Like to defecate in corners (latrine users)</a:t>
            </a:r>
          </a:p>
        </p:txBody>
      </p:sp>
      <p:pic>
        <p:nvPicPr>
          <p:cNvPr id="4098" name="Picture 2" descr="Image result for baby ferret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265" y="4503611"/>
            <a:ext cx="3056255" cy="2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" y="6307073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Ferret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Adrenal disease (adrenal gland tumor)</a:t>
            </a:r>
          </a:p>
          <a:p>
            <a:r>
              <a:rPr lang="en-US" dirty="0" err="1"/>
              <a:t>Insulinoma</a:t>
            </a:r>
            <a:r>
              <a:rPr lang="en-US" dirty="0"/>
              <a:t> (cancer of the pancreas)</a:t>
            </a:r>
          </a:p>
          <a:p>
            <a:r>
              <a:rPr lang="en-US" dirty="0"/>
              <a:t>Lymphoma (cancer of the white blood cells)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88" y="3678174"/>
            <a:ext cx="2815398" cy="231425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erret with insulinoma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61" y="3678174"/>
            <a:ext cx="3153352" cy="235870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779260" y="3662807"/>
            <a:ext cx="3239262" cy="2358183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" y="6307073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ferret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Epizootic Catarrhal Enteritis (ECE) or the “mean greenies”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1600" dirty="0" smtClean="0"/>
              <a:t>- Caused by a coronavirus shed in feces of carriers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- Destroys intestinal cells much like canine parvovirus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- Ferrets die of dehydration and malnutrition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Aleutian Disease (ferret parvovirus)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1700" dirty="0" smtClean="0"/>
              <a:t>- Chronic wasting disease spread in body fluids of carriers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700" dirty="0"/>
              <a:t>	</a:t>
            </a:r>
            <a:r>
              <a:rPr lang="en-US" sz="1700" dirty="0" smtClean="0"/>
              <a:t>- Test blood of new ferrets and isolate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Canine Distemper</a:t>
            </a:r>
          </a:p>
          <a:p>
            <a:pPr marL="27432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- Very contagious airborne virus that causes eye discharge, fever and death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- Vaccinate kits at 8, 11 and 14 weeks, then annually as adults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Rabies</a:t>
            </a:r>
          </a:p>
          <a:p>
            <a:pPr marL="27432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sz="1600" dirty="0" smtClean="0"/>
              <a:t>- Contagious zoonotic virus spread through saliva</a:t>
            </a:r>
          </a:p>
          <a:p>
            <a:pPr marL="27432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	</a:t>
            </a:r>
            <a:r>
              <a:rPr lang="en-US" sz="1600" dirty="0" smtClean="0"/>
              <a:t>- Vaccinate kits at 12 weeks, then annually as adults*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5049"/>
          <a:stretch/>
        </p:blipFill>
        <p:spPr>
          <a:xfrm>
            <a:off x="9395264" y="2068830"/>
            <a:ext cx="1908434" cy="12632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122" name="Picture 2" descr="Image result for clip a ferret claw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700" y="3429571"/>
            <a:ext cx="1897563" cy="143446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vaccine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b="5572"/>
          <a:stretch/>
        </p:blipFill>
        <p:spPr bwMode="auto">
          <a:xfrm>
            <a:off x="9400700" y="4961572"/>
            <a:ext cx="1897562" cy="146070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" y="6307073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Handling Ferrets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initially grasp by scruff</a:t>
            </a:r>
          </a:p>
          <a:p>
            <a:r>
              <a:rPr lang="en-US" dirty="0" smtClean="0"/>
              <a:t>Position one </a:t>
            </a:r>
            <a:r>
              <a:rPr lang="en-US" dirty="0"/>
              <a:t>hand under the shoulders with a thumb under the </a:t>
            </a:r>
            <a:r>
              <a:rPr lang="en-US" dirty="0" smtClean="0"/>
              <a:t>jaw</a:t>
            </a:r>
          </a:p>
          <a:p>
            <a:r>
              <a:rPr lang="en-US" dirty="0" smtClean="0"/>
              <a:t>Position other </a:t>
            </a:r>
            <a:r>
              <a:rPr lang="en-US" dirty="0"/>
              <a:t>hand </a:t>
            </a:r>
            <a:r>
              <a:rPr lang="en-US" dirty="0" smtClean="0"/>
              <a:t>to support </a:t>
            </a:r>
            <a:r>
              <a:rPr lang="en-US" dirty="0"/>
              <a:t>the </a:t>
            </a:r>
            <a:r>
              <a:rPr lang="en-US" dirty="0" smtClean="0"/>
              <a:t>hindquarters (very important)</a:t>
            </a: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8"/>
          <a:stretch/>
        </p:blipFill>
        <p:spPr bwMode="auto">
          <a:xfrm>
            <a:off x="8606790" y="4146804"/>
            <a:ext cx="1619923" cy="219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536641" y="4309110"/>
            <a:ext cx="1760220" cy="1668780"/>
            <a:chOff x="8536641" y="4309110"/>
            <a:chExt cx="1760220" cy="1668780"/>
          </a:xfrm>
        </p:grpSpPr>
        <p:sp>
          <p:nvSpPr>
            <p:cNvPr id="5" name="Oval 4"/>
            <p:cNvSpPr/>
            <p:nvPr/>
          </p:nvSpPr>
          <p:spPr>
            <a:xfrm>
              <a:off x="8536641" y="4309110"/>
              <a:ext cx="1760220" cy="16687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3"/>
              <a:endCxn id="5" idx="7"/>
            </p:cNvCxnSpPr>
            <p:nvPr/>
          </p:nvCxnSpPr>
          <p:spPr>
            <a:xfrm flipV="1">
              <a:off x="8794419" y="4553497"/>
              <a:ext cx="1244664" cy="11800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" y="6307073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Ferret Introductions</a:t>
            </a:r>
            <a:endParaRPr lang="en-US" dirty="0"/>
          </a:p>
        </p:txBody>
      </p:sp>
      <p:pic>
        <p:nvPicPr>
          <p:cNvPr id="7170" name="Picture 2" descr="Image result for ferret poop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05" y="2918142"/>
            <a:ext cx="2247900" cy="2876551"/>
          </a:xfrm>
          <a:prstGeom prst="rect">
            <a:avLst/>
          </a:prstGeom>
          <a:noFill/>
          <a:ln w="63500" cmpd="tri"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171</TotalTime>
  <Words>256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Bookman Old Style</vt:lpstr>
      <vt:lpstr>Calibri</vt:lpstr>
      <vt:lpstr>Century Gothic</vt:lpstr>
      <vt:lpstr>Wingdings</vt:lpstr>
      <vt:lpstr>Wood Type</vt:lpstr>
      <vt:lpstr>Ferrets 101</vt:lpstr>
      <vt:lpstr>Ferret Characteristics</vt:lpstr>
      <vt:lpstr>Ferret Basics</vt:lpstr>
      <vt:lpstr>More Ferret Facts</vt:lpstr>
      <vt:lpstr>Common Ferret Diseases</vt:lpstr>
      <vt:lpstr>Other ferret diseases</vt:lpstr>
      <vt:lpstr>Handling Ferrets</vt:lpstr>
      <vt:lpstr>Ferret Introductions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Ferrets 101</dc:title>
  <dc:creator>Heidi Ward</dc:creator>
  <cp:lastModifiedBy>Heidi Ward</cp:lastModifiedBy>
  <cp:revision>18</cp:revision>
  <dcterms:created xsi:type="dcterms:W3CDTF">2017-06-15T14:04:38Z</dcterms:created>
  <dcterms:modified xsi:type="dcterms:W3CDTF">2018-07-09T16:39:13Z</dcterms:modified>
</cp:coreProperties>
</file>