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303" r:id="rId3"/>
    <p:sldId id="307" r:id="rId4"/>
    <p:sldId id="308" r:id="rId5"/>
    <p:sldId id="309" r:id="rId6"/>
    <p:sldId id="312" r:id="rId7"/>
    <p:sldId id="31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339" autoAdjust="0"/>
    <p:restoredTop sz="94660"/>
  </p:normalViewPr>
  <p:slideViewPr>
    <p:cSldViewPr>
      <p:cViewPr varScale="1">
        <p:scale>
          <a:sx n="52" d="100"/>
          <a:sy n="52" d="100"/>
        </p:scale>
        <p:origin x="78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0D2D25-3F31-4E05-8EC2-DA7FDDC906A3}" type="datetimeFigureOut">
              <a:rPr lang="en-US" smtClean="0"/>
              <a:t>7/9/2018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500ABA-DADB-4921-9424-79EB04636CBD}" type="slidenum">
              <a:rPr lang="en-US" smtClean="0"/>
              <a:t>‹#›</a:t>
            </a:fld>
            <a:endParaRPr lang="en-US"/>
          </a:p>
        </p:txBody>
      </p:sp>
    </p:spTree>
    <p:extLst>
      <p:ext uri="{BB962C8B-B14F-4D97-AF65-F5344CB8AC3E}">
        <p14:creationId xmlns:p14="http://schemas.microsoft.com/office/powerpoint/2010/main" val="2226910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buClr>
                <a:schemeClr val="tx2"/>
              </a:buClr>
            </a:pPr>
            <a:r>
              <a:rPr lang="en-US" altLang="en-US" smtClean="0">
                <a:latin typeface="Arial" charset="0"/>
                <a:sym typeface="Symbol" pitchFamily="18" charset="2"/>
              </a:rPr>
              <a:t>This slide is courtesy of Dr. James Miller, Louisiana State University.  Each time worm populations are exposed to an anthelmintic, the most susceptible worms are killed, leaving the more resistant survivors. </a:t>
            </a:r>
            <a:r>
              <a:rPr lang="en-US" altLang="en-US" smtClean="0">
                <a:latin typeface="Arial" charset="0"/>
              </a:rPr>
              <a:t>These are the worms which pass on their genes to the next generation leaving a population of parasites that will be resistant to the drug that was previously used.</a:t>
            </a:r>
          </a:p>
          <a:p>
            <a:pPr eaLnBrk="1" hangingPunct="1"/>
            <a:endParaRPr lang="en-US" altLang="en-US" smtClean="0">
              <a:latin typeface="Arial" charset="0"/>
            </a:endParaRPr>
          </a:p>
        </p:txBody>
      </p:sp>
    </p:spTree>
    <p:extLst>
      <p:ext uri="{BB962C8B-B14F-4D97-AF65-F5344CB8AC3E}">
        <p14:creationId xmlns:p14="http://schemas.microsoft.com/office/powerpoint/2010/main" val="148937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92C103C-97C7-4687-B9A7-7A7500BD765F}" type="datetimeFigureOut">
              <a:rPr lang="en-US" smtClean="0"/>
              <a:t>7/9/2018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A0D971E-AD64-45B2-A814-B728791FAEA7}"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C103C-97C7-4687-B9A7-7A7500BD765F}"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D971E-AD64-45B2-A814-B728791FAE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C103C-97C7-4687-B9A7-7A7500BD765F}"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D971E-AD64-45B2-A814-B728791FAE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2C103C-97C7-4687-B9A7-7A7500BD765F}"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D971E-AD64-45B2-A814-B728791FAE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2C103C-97C7-4687-B9A7-7A7500BD765F}"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D971E-AD64-45B2-A814-B728791FAEA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92C103C-97C7-4687-B9A7-7A7500BD765F}"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D971E-AD64-45B2-A814-B728791FAEA7}"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2C103C-97C7-4687-B9A7-7A7500BD765F}" type="datetimeFigureOut">
              <a:rPr lang="en-US" smtClean="0"/>
              <a:t>7/9/2018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0D971E-AD64-45B2-A814-B728791FAE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2C103C-97C7-4687-B9A7-7A7500BD765F}" type="datetimeFigureOut">
              <a:rPr lang="en-US" smtClean="0"/>
              <a:t>7/9/2018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0D971E-AD64-45B2-A814-B728791FAE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C103C-97C7-4687-B9A7-7A7500BD765F}" type="datetimeFigureOut">
              <a:rPr lang="en-US" smtClean="0"/>
              <a:t>7/9/2018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0D971E-AD64-45B2-A814-B728791FAE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92C103C-97C7-4687-B9A7-7A7500BD765F}" type="datetimeFigureOut">
              <a:rPr lang="en-US" smtClean="0"/>
              <a:t>7/9/2018</a:t>
            </a:fld>
            <a:endParaRPr lang="en-US"/>
          </a:p>
        </p:txBody>
      </p:sp>
      <p:sp>
        <p:nvSpPr>
          <p:cNvPr id="7" name="Slide Number Placeholder 6"/>
          <p:cNvSpPr>
            <a:spLocks noGrp="1"/>
          </p:cNvSpPr>
          <p:nvPr>
            <p:ph type="sldNum" sz="quarter" idx="12"/>
          </p:nvPr>
        </p:nvSpPr>
        <p:spPr/>
        <p:txBody>
          <a:bodyPr/>
          <a:lstStyle/>
          <a:p>
            <a:fld id="{FA0D971E-AD64-45B2-A814-B728791FAEA7}"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C103C-97C7-4687-B9A7-7A7500BD765F}" type="datetimeFigureOut">
              <a:rPr lang="en-US" smtClean="0"/>
              <a:t>7/9/2018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FA0D971E-AD64-45B2-A814-B728791FAE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92C103C-97C7-4687-B9A7-7A7500BD765F}" type="datetimeFigureOut">
              <a:rPr lang="en-US" smtClean="0"/>
              <a:t>7/9/2018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A0D971E-AD64-45B2-A814-B728791FAE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Fecal Egg Count for Small Ruminants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2286000"/>
            <a:ext cx="4200145" cy="2413242"/>
          </a:xfrm>
          <a:prstGeom prst="rect">
            <a:avLst/>
          </a:prstGeom>
        </p:spPr>
      </p:pic>
    </p:spTree>
    <p:extLst>
      <p:ext uri="{BB962C8B-B14F-4D97-AF65-F5344CB8AC3E}">
        <p14:creationId xmlns:p14="http://schemas.microsoft.com/office/powerpoint/2010/main" val="3506992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1143000"/>
          </a:xfrm>
        </p:spPr>
        <p:txBody>
          <a:bodyPr/>
          <a:lstStyle/>
          <a:p>
            <a:r>
              <a:rPr lang="en-US" b="1" i="1" dirty="0" err="1" smtClean="0">
                <a:solidFill>
                  <a:schemeClr val="tx1"/>
                </a:solidFill>
              </a:rPr>
              <a:t>Haemonchus</a:t>
            </a:r>
            <a:r>
              <a:rPr lang="en-US" b="1" i="1" dirty="0" smtClean="0">
                <a:solidFill>
                  <a:schemeClr val="tx1"/>
                </a:solidFill>
              </a:rPr>
              <a:t> </a:t>
            </a:r>
            <a:r>
              <a:rPr lang="en-US" b="1" i="1" dirty="0" err="1" smtClean="0">
                <a:solidFill>
                  <a:schemeClr val="tx1"/>
                </a:solidFill>
              </a:rPr>
              <a:t>Contortus</a:t>
            </a:r>
            <a:endParaRPr lang="en-US" b="1" i="1" dirty="0">
              <a:solidFill>
                <a:schemeClr val="tx1"/>
              </a:solidFill>
            </a:endParaRPr>
          </a:p>
        </p:txBody>
      </p:sp>
      <p:sp>
        <p:nvSpPr>
          <p:cNvPr id="3" name="Content Placeholder 2"/>
          <p:cNvSpPr>
            <a:spLocks noGrp="1"/>
          </p:cNvSpPr>
          <p:nvPr>
            <p:ph idx="1"/>
          </p:nvPr>
        </p:nvSpPr>
        <p:spPr>
          <a:xfrm>
            <a:off x="1043492" y="2057400"/>
            <a:ext cx="7719508" cy="3508977"/>
          </a:xfrm>
        </p:spPr>
        <p:txBody>
          <a:bodyPr/>
          <a:lstStyle/>
          <a:p>
            <a:r>
              <a:rPr lang="en-US" dirty="0" smtClean="0"/>
              <a:t>Barber Pole Worm (nematode)</a:t>
            </a:r>
          </a:p>
          <a:p>
            <a:r>
              <a:rPr lang="en-US" dirty="0">
                <a:cs typeface="Arial"/>
              </a:rPr>
              <a:t>Females can produce 10,000 eggs/day</a:t>
            </a:r>
          </a:p>
          <a:p>
            <a:r>
              <a:rPr lang="en-US" dirty="0" smtClean="0"/>
              <a:t>Feeds on blood from </a:t>
            </a:r>
            <a:r>
              <a:rPr lang="en-US" dirty="0" err="1" smtClean="0"/>
              <a:t>abomasal</a:t>
            </a:r>
            <a:r>
              <a:rPr lang="en-US" dirty="0" smtClean="0"/>
              <a:t> mucosa </a:t>
            </a:r>
          </a:p>
          <a:p>
            <a:r>
              <a:rPr lang="en-US" dirty="0" smtClean="0"/>
              <a:t> </a:t>
            </a:r>
            <a:r>
              <a:rPr lang="en-US" dirty="0" smtClean="0">
                <a:latin typeface="Arial"/>
                <a:cs typeface="Arial"/>
              </a:rPr>
              <a:t>↓ </a:t>
            </a:r>
            <a:r>
              <a:rPr lang="en-US" dirty="0" smtClean="0"/>
              <a:t>growth </a:t>
            </a:r>
            <a:r>
              <a:rPr lang="en-US" dirty="0"/>
              <a:t>rates, </a:t>
            </a:r>
            <a:r>
              <a:rPr lang="en-US" dirty="0" smtClean="0">
                <a:latin typeface="Arial"/>
                <a:cs typeface="Arial"/>
              </a:rPr>
              <a:t>↓</a:t>
            </a:r>
            <a:r>
              <a:rPr lang="en-US" dirty="0" smtClean="0"/>
              <a:t>reproduction, </a:t>
            </a:r>
            <a:r>
              <a:rPr lang="en-US" dirty="0" smtClean="0">
                <a:latin typeface="Arial"/>
                <a:cs typeface="Arial"/>
              </a:rPr>
              <a:t>↑</a:t>
            </a:r>
            <a:r>
              <a:rPr lang="en-US" dirty="0" smtClean="0">
                <a:latin typeface="+mj-lt"/>
                <a:cs typeface="Arial"/>
              </a:rPr>
              <a:t>illness/death</a:t>
            </a:r>
          </a:p>
          <a:p>
            <a:r>
              <a:rPr lang="en-US" dirty="0" smtClean="0">
                <a:latin typeface="+mj-lt"/>
                <a:cs typeface="Arial"/>
              </a:rPr>
              <a:t>Females can produce 10,000 eggs/day</a:t>
            </a:r>
          </a:p>
          <a:p>
            <a:r>
              <a:rPr lang="en-US" dirty="0" smtClean="0">
                <a:latin typeface="+mj-lt"/>
                <a:cs typeface="Arial"/>
              </a:rPr>
              <a:t>Develops resistance quickly!</a:t>
            </a:r>
          </a:p>
          <a:p>
            <a:r>
              <a:rPr lang="en-US" dirty="0" smtClean="0">
                <a:latin typeface="+mj-lt"/>
              </a:rPr>
              <a:t>Control with strategic deworming</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1" y="6015680"/>
            <a:ext cx="2438399" cy="461320"/>
          </a:xfrm>
          <a:prstGeom prst="rect">
            <a:avLst/>
          </a:prstGeom>
        </p:spPr>
      </p:pic>
      <p:pic>
        <p:nvPicPr>
          <p:cNvPr id="12290" name="Picture 2" descr="Image result for haemonchus contort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5440290"/>
            <a:ext cx="2209800" cy="1236735"/>
          </a:xfrm>
          <a:prstGeom prst="rect">
            <a:avLst/>
          </a:prstGeom>
          <a:noFill/>
          <a:ln>
            <a:solidFill>
              <a:schemeClr val="tx1"/>
            </a:solidFill>
          </a:ln>
          <a:effectLst>
            <a:outerShdw blurRad="50800" dist="38100" dir="13500000" algn="b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9655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1143000"/>
          </a:xfrm>
        </p:spPr>
        <p:txBody>
          <a:bodyPr/>
          <a:lstStyle/>
          <a:p>
            <a:r>
              <a:rPr lang="en-US" b="1" dirty="0" err="1" smtClean="0">
                <a:solidFill>
                  <a:schemeClr val="tx1"/>
                </a:solidFill>
              </a:rPr>
              <a:t>Haemonchus</a:t>
            </a:r>
            <a:r>
              <a:rPr lang="en-US" b="1" dirty="0" smtClean="0">
                <a:solidFill>
                  <a:schemeClr val="tx1"/>
                </a:solidFill>
              </a:rPr>
              <a:t> </a:t>
            </a:r>
            <a:r>
              <a:rPr lang="en-US" b="1" dirty="0" err="1" smtClean="0">
                <a:solidFill>
                  <a:schemeClr val="tx1"/>
                </a:solidFill>
              </a:rPr>
              <a:t>Contortus</a:t>
            </a:r>
            <a:endParaRPr lang="en-US" b="1"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1" y="6015680"/>
            <a:ext cx="2438399" cy="461320"/>
          </a:xfrm>
          <a:prstGeom prst="rect">
            <a:avLst/>
          </a:prstGeom>
        </p:spPr>
      </p:pic>
      <p:grpSp>
        <p:nvGrpSpPr>
          <p:cNvPr id="7" name="Group 6"/>
          <p:cNvGrpSpPr/>
          <p:nvPr/>
        </p:nvGrpSpPr>
        <p:grpSpPr>
          <a:xfrm>
            <a:off x="2008909" y="1956298"/>
            <a:ext cx="6220691" cy="4072432"/>
            <a:chOff x="2008909" y="1956298"/>
            <a:chExt cx="6220691" cy="4072432"/>
          </a:xfrm>
        </p:grpSpPr>
        <p:pic>
          <p:nvPicPr>
            <p:cNvPr id="21506" name="Picture 2" descr="Image result for haemonchus contortus life cycle"/>
            <p:cNvPicPr>
              <a:picLocks noChangeAspect="1" noChangeArrowheads="1"/>
            </p:cNvPicPr>
            <p:nvPr/>
          </p:nvPicPr>
          <p:blipFill rotWithShape="1">
            <a:blip r:embed="rId3">
              <a:extLst>
                <a:ext uri="{28A0092B-C50C-407E-A947-70E740481C1C}">
                  <a14:useLocalDpi xmlns:a14="http://schemas.microsoft.com/office/drawing/2010/main" val="0"/>
                </a:ext>
              </a:extLst>
            </a:blip>
            <a:srcRect l="1780" t="11984" r="1664" b="4741"/>
            <a:stretch/>
          </p:blipFill>
          <p:spPr bwMode="auto">
            <a:xfrm>
              <a:off x="2008909" y="1956298"/>
              <a:ext cx="5638800" cy="382104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858000" y="5105400"/>
              <a:ext cx="1371600" cy="923330"/>
            </a:xfrm>
            <a:prstGeom prst="rect">
              <a:avLst/>
            </a:prstGeom>
            <a:solidFill>
              <a:schemeClr val="bg1"/>
            </a:solidFill>
          </p:spPr>
          <p:txBody>
            <a:bodyPr wrap="square" rtlCol="0">
              <a:spAutoFit/>
            </a:bodyPr>
            <a:lstStyle/>
            <a:p>
              <a:endParaRPr lang="en-US" dirty="0" smtClean="0"/>
            </a:p>
            <a:p>
              <a:endParaRPr lang="en-US" dirty="0"/>
            </a:p>
            <a:p>
              <a:endParaRPr lang="en-US" dirty="0"/>
            </a:p>
          </p:txBody>
        </p:sp>
      </p:grpSp>
    </p:spTree>
    <p:extLst>
      <p:ext uri="{BB962C8B-B14F-4D97-AF65-F5344CB8AC3E}">
        <p14:creationId xmlns:p14="http://schemas.microsoft.com/office/powerpoint/2010/main" val="3950555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1143000"/>
          </a:xfrm>
        </p:spPr>
        <p:txBody>
          <a:bodyPr/>
          <a:lstStyle/>
          <a:p>
            <a:r>
              <a:rPr lang="en-US" b="1" dirty="0" smtClean="0">
                <a:solidFill>
                  <a:schemeClr val="tx1"/>
                </a:solidFill>
              </a:rPr>
              <a:t>Resistance</a:t>
            </a:r>
            <a:endParaRPr lang="en-US" b="1" dirty="0">
              <a:solidFill>
                <a:schemeClr val="tx1"/>
              </a:solidFill>
            </a:endParaRPr>
          </a:p>
        </p:txBody>
      </p:sp>
      <p:sp>
        <p:nvSpPr>
          <p:cNvPr id="3" name="Content Placeholder 2"/>
          <p:cNvSpPr>
            <a:spLocks noGrp="1"/>
          </p:cNvSpPr>
          <p:nvPr>
            <p:ph idx="1"/>
          </p:nvPr>
        </p:nvSpPr>
        <p:spPr>
          <a:xfrm>
            <a:off x="1043492" y="2057400"/>
            <a:ext cx="7186108" cy="3508977"/>
          </a:xfrm>
        </p:spPr>
        <p:txBody>
          <a:bodyPr/>
          <a:lstStyle/>
          <a:p>
            <a:r>
              <a:rPr lang="en-US" altLang="en-US" dirty="0"/>
              <a:t>Failure of drug when given at </a:t>
            </a:r>
            <a:r>
              <a:rPr lang="en-US" altLang="en-US" dirty="0" smtClean="0"/>
              <a:t>labeled dose</a:t>
            </a:r>
          </a:p>
          <a:p>
            <a:pPr marL="68580" indent="0">
              <a:spcBef>
                <a:spcPts val="600"/>
              </a:spcBef>
              <a:buNone/>
              <a:defRPr/>
            </a:pPr>
            <a:r>
              <a:rPr lang="en-US" altLang="en-US" sz="2000" dirty="0" smtClean="0"/>
              <a:t>	- </a:t>
            </a:r>
            <a:r>
              <a:rPr lang="en-US" altLang="en-US" sz="2000" dirty="0" err="1" smtClean="0"/>
              <a:t>Dewormer</a:t>
            </a:r>
            <a:r>
              <a:rPr lang="en-US" altLang="en-US" sz="2000" dirty="0" smtClean="0"/>
              <a:t> </a:t>
            </a:r>
            <a:r>
              <a:rPr lang="en-US" altLang="en-US" sz="2000" dirty="0"/>
              <a:t>used to work, but now it </a:t>
            </a:r>
            <a:r>
              <a:rPr lang="en-US" altLang="en-US" sz="2000" dirty="0" smtClean="0"/>
              <a:t>doesn’t</a:t>
            </a:r>
          </a:p>
          <a:p>
            <a:r>
              <a:rPr lang="en-US" dirty="0" smtClean="0"/>
              <a:t>Change in gene frequency in population</a:t>
            </a:r>
          </a:p>
          <a:p>
            <a:pPr marL="68580" indent="0">
              <a:spcBef>
                <a:spcPct val="50000"/>
              </a:spcBef>
              <a:buNone/>
              <a:defRPr/>
            </a:pPr>
            <a:r>
              <a:rPr lang="en-US" altLang="en-US" sz="2000" dirty="0"/>
              <a:t> </a:t>
            </a:r>
            <a:r>
              <a:rPr lang="en-US" altLang="en-US" sz="2000" dirty="0" smtClean="0"/>
              <a:t>	- Genetic </a:t>
            </a:r>
            <a:r>
              <a:rPr lang="en-US" altLang="en-US" sz="2000" dirty="0"/>
              <a:t>diversity </a:t>
            </a:r>
            <a:r>
              <a:rPr lang="en-US" altLang="en-US" sz="2000" dirty="0" smtClean="0"/>
              <a:t>(~10000 </a:t>
            </a:r>
            <a:r>
              <a:rPr lang="en-US" altLang="en-US" sz="2000" dirty="0"/>
              <a:t>eggs/day/worm)</a:t>
            </a:r>
          </a:p>
          <a:p>
            <a:pPr marL="68580" indent="0">
              <a:spcBef>
                <a:spcPct val="50000"/>
              </a:spcBef>
              <a:buNone/>
              <a:defRPr/>
            </a:pPr>
            <a:r>
              <a:rPr lang="en-US" altLang="en-US" sz="2000" dirty="0"/>
              <a:t>     </a:t>
            </a:r>
            <a:r>
              <a:rPr lang="en-US" altLang="en-US" sz="2000" dirty="0" smtClean="0"/>
              <a:t>	- Resistant </a:t>
            </a:r>
            <a:r>
              <a:rPr lang="en-US" altLang="en-US" sz="2000" dirty="0"/>
              <a:t>parasites exist prior to introducing drug</a:t>
            </a:r>
          </a:p>
          <a:p>
            <a:pPr marL="68580" indent="0">
              <a:spcBef>
                <a:spcPct val="50000"/>
              </a:spcBef>
              <a:buNone/>
              <a:defRPr/>
            </a:pPr>
            <a:r>
              <a:rPr lang="en-US" altLang="en-US" sz="2000" dirty="0" smtClean="0"/>
              <a:t>	- Treatment </a:t>
            </a:r>
            <a:r>
              <a:rPr lang="en-US" altLang="en-US" sz="2000" dirty="0"/>
              <a:t>only eliminates sensitive </a:t>
            </a:r>
            <a:r>
              <a:rPr lang="en-US" altLang="en-US" sz="2000" dirty="0" smtClean="0"/>
              <a:t>worms</a:t>
            </a:r>
            <a:endParaRPr lang="en-US" altLang="en-US" sz="2000" dirty="0"/>
          </a:p>
          <a:p>
            <a:pPr marL="68580" indent="0">
              <a:spcBef>
                <a:spcPct val="50000"/>
              </a:spcBef>
              <a:buNone/>
              <a:defRPr/>
            </a:pPr>
            <a:r>
              <a:rPr lang="en-US" altLang="en-US" sz="2000" dirty="0"/>
              <a:t>     </a:t>
            </a:r>
            <a:r>
              <a:rPr lang="en-US" altLang="en-US" sz="2000" dirty="0" smtClean="0"/>
              <a:t>	- Resistant worms </a:t>
            </a:r>
            <a:r>
              <a:rPr lang="en-US" altLang="en-US" sz="2000" dirty="0"/>
              <a:t>survive and </a:t>
            </a:r>
            <a:r>
              <a:rPr lang="en-US" altLang="en-US" sz="2000" dirty="0" smtClean="0"/>
              <a:t>create more worms</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1" y="6015680"/>
            <a:ext cx="2438399" cy="46132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4353" y="5343088"/>
            <a:ext cx="2219325" cy="1345183"/>
          </a:xfrm>
          <a:prstGeom prst="rect">
            <a:avLst/>
          </a:prstGeom>
        </p:spPr>
      </p:pic>
    </p:spTree>
    <p:extLst>
      <p:ext uri="{BB962C8B-B14F-4D97-AF65-F5344CB8AC3E}">
        <p14:creationId xmlns:p14="http://schemas.microsoft.com/office/powerpoint/2010/main" val="119050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0" name="Text Box 13"/>
          <p:cNvSpPr txBox="1">
            <a:spLocks noChangeArrowheads="1"/>
          </p:cNvSpPr>
          <p:nvPr/>
        </p:nvSpPr>
        <p:spPr bwMode="auto">
          <a:xfrm rot="-5400000">
            <a:off x="-353218" y="4539601"/>
            <a:ext cx="1784350" cy="461963"/>
          </a:xfrm>
          <a:prstGeom prst="rect">
            <a:avLst/>
          </a:prstGeom>
          <a:solidFill>
            <a:schemeClr val="tx1"/>
          </a:solidFill>
          <a:ln w="9525">
            <a:solidFill>
              <a:srgbClr val="080808"/>
            </a:solidFill>
            <a:miter lim="800000"/>
            <a:headEnd/>
            <a:tailEnd/>
          </a:ln>
          <a:effectLst>
            <a:outerShdw blurRad="50800" dist="38100" dir="13500000" algn="br" rotWithShape="0">
              <a:prstClr val="black">
                <a:alpha val="40000"/>
              </a:prstClr>
            </a:outerShdw>
          </a:effec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defRPr/>
            </a:pPr>
            <a:r>
              <a:rPr lang="en-US" altLang="en-US" sz="2400" b="1" dirty="0" smtClean="0">
                <a:solidFill>
                  <a:srgbClr val="FF0000"/>
                </a:solidFill>
                <a:effectLst>
                  <a:outerShdw blurRad="38100" dist="38100" dir="2700000" algn="tl">
                    <a:srgbClr val="000000"/>
                  </a:outerShdw>
                </a:effectLst>
                <a:latin typeface="Arial" charset="0"/>
              </a:rPr>
              <a:t>Resistant</a:t>
            </a:r>
          </a:p>
        </p:txBody>
      </p:sp>
      <p:sp>
        <p:nvSpPr>
          <p:cNvPr id="25611" name="Text Box 14"/>
          <p:cNvSpPr txBox="1">
            <a:spLocks noChangeArrowheads="1"/>
          </p:cNvSpPr>
          <p:nvPr/>
        </p:nvSpPr>
        <p:spPr bwMode="auto">
          <a:xfrm rot="-5397825">
            <a:off x="-421481" y="1486840"/>
            <a:ext cx="1911350" cy="461962"/>
          </a:xfrm>
          <a:prstGeom prst="rect">
            <a:avLst/>
          </a:prstGeom>
          <a:solidFill>
            <a:schemeClr val="tx1"/>
          </a:solidFill>
          <a:ln w="9525">
            <a:solidFill>
              <a:srgbClr val="080808"/>
            </a:solidFill>
            <a:miter lim="800000"/>
            <a:headEnd/>
            <a:tailEnd/>
          </a:ln>
          <a:effectLst>
            <a:outerShdw blurRad="50800" dist="38100" dir="13500000" algn="br" rotWithShape="0">
              <a:prstClr val="black">
                <a:alpha val="40000"/>
              </a:prstClr>
            </a:outerShdw>
          </a:effec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r>
              <a:rPr lang="en-US" altLang="en-US" sz="2400" b="1" dirty="0" smtClean="0">
                <a:solidFill>
                  <a:srgbClr val="00B050"/>
                </a:solidFill>
                <a:effectLst>
                  <a:outerShdw blurRad="38100" dist="38100" dir="2700000" algn="tl">
                    <a:srgbClr val="000000"/>
                  </a:outerShdw>
                </a:effectLst>
                <a:latin typeface="Arial" charset="0"/>
              </a:rPr>
              <a:t>Susceptible</a:t>
            </a:r>
          </a:p>
        </p:txBody>
      </p:sp>
      <p:sp>
        <p:nvSpPr>
          <p:cNvPr id="25617" name="Text Box 21"/>
          <p:cNvSpPr txBox="1">
            <a:spLocks noChangeArrowheads="1"/>
          </p:cNvSpPr>
          <p:nvPr/>
        </p:nvSpPr>
        <p:spPr bwMode="auto">
          <a:xfrm>
            <a:off x="6553200" y="966933"/>
            <a:ext cx="21859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r>
              <a:rPr lang="en-US" altLang="en-US" sz="2400" b="1" dirty="0" smtClean="0">
                <a:solidFill>
                  <a:schemeClr val="tx2"/>
                </a:solidFill>
                <a:effectLst>
                  <a:outerShdw blurRad="38100" dist="38100" dir="2700000" algn="tl">
                    <a:srgbClr val="000000">
                      <a:alpha val="43137"/>
                    </a:srgbClr>
                  </a:outerShdw>
                </a:effectLst>
                <a:latin typeface="Arial" charset="0"/>
              </a:rPr>
              <a:t>     Next Generation</a:t>
            </a:r>
          </a:p>
        </p:txBody>
      </p:sp>
      <p:sp>
        <p:nvSpPr>
          <p:cNvPr id="25619" name="Line 23"/>
          <p:cNvSpPr>
            <a:spLocks noChangeShapeType="1"/>
          </p:cNvSpPr>
          <p:nvPr/>
        </p:nvSpPr>
        <p:spPr bwMode="auto">
          <a:xfrm flipV="1">
            <a:off x="3352800" y="2598883"/>
            <a:ext cx="2794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20" name="Line 24"/>
          <p:cNvSpPr>
            <a:spLocks noChangeShapeType="1"/>
          </p:cNvSpPr>
          <p:nvPr/>
        </p:nvSpPr>
        <p:spPr bwMode="auto">
          <a:xfrm flipV="1">
            <a:off x="3282950" y="3570433"/>
            <a:ext cx="2430463" cy="11334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21" name="Line 25"/>
          <p:cNvSpPr>
            <a:spLocks noChangeShapeType="1"/>
          </p:cNvSpPr>
          <p:nvPr/>
        </p:nvSpPr>
        <p:spPr bwMode="auto">
          <a:xfrm>
            <a:off x="4770438" y="1989283"/>
            <a:ext cx="46037" cy="3048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22" name="AutoShape 26"/>
          <p:cNvSpPr>
            <a:spLocks noChangeArrowheads="1"/>
          </p:cNvSpPr>
          <p:nvPr/>
        </p:nvSpPr>
        <p:spPr bwMode="auto">
          <a:xfrm>
            <a:off x="3429000" y="1227283"/>
            <a:ext cx="2743200" cy="762000"/>
          </a:xfrm>
          <a:prstGeom prst="flowChartOffpageConnector">
            <a:avLst/>
          </a:prstGeom>
          <a:solidFill>
            <a:schemeClr val="tx1"/>
          </a:solidFill>
          <a:ln w="12700">
            <a:solidFill>
              <a:schemeClr val="bg1"/>
            </a:solidFill>
            <a:miter lim="800000"/>
            <a:headEnd/>
            <a:tailEnd/>
          </a:ln>
          <a:effectLst>
            <a:outerShdw blurRad="50800" dist="38100" dir="13500000" algn="br" rotWithShape="0">
              <a:prstClr val="black">
                <a:alpha val="40000"/>
              </a:prstClr>
            </a:outerShdw>
          </a:effec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defRPr/>
            </a:pPr>
            <a:r>
              <a:rPr lang="en-US" altLang="en-US" sz="2400" b="1" dirty="0" smtClean="0">
                <a:solidFill>
                  <a:schemeClr val="bg1"/>
                </a:solidFill>
                <a:latin typeface="Arial" charset="0"/>
              </a:rPr>
              <a:t>Drug Treatment</a:t>
            </a:r>
          </a:p>
        </p:txBody>
      </p:sp>
      <p:grpSp>
        <p:nvGrpSpPr>
          <p:cNvPr id="2" name="Group 1"/>
          <p:cNvGrpSpPr>
            <a:grpSpLocks/>
          </p:cNvGrpSpPr>
          <p:nvPr/>
        </p:nvGrpSpPr>
        <p:grpSpPr bwMode="auto">
          <a:xfrm>
            <a:off x="4267200" y="2217883"/>
            <a:ext cx="930275" cy="762000"/>
            <a:chOff x="4267200" y="3048000"/>
            <a:chExt cx="930275" cy="762000"/>
          </a:xfrm>
        </p:grpSpPr>
        <p:sp>
          <p:nvSpPr>
            <p:cNvPr id="25624" name="Line 27"/>
            <p:cNvSpPr>
              <a:spLocks noChangeShapeType="1"/>
            </p:cNvSpPr>
            <p:nvPr/>
          </p:nvSpPr>
          <p:spPr bwMode="auto">
            <a:xfrm>
              <a:off x="4267200" y="3048000"/>
              <a:ext cx="930275"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5" name="Line 28"/>
            <p:cNvSpPr>
              <a:spLocks noChangeShapeType="1"/>
            </p:cNvSpPr>
            <p:nvPr/>
          </p:nvSpPr>
          <p:spPr bwMode="auto">
            <a:xfrm flipV="1">
              <a:off x="4267200" y="3048000"/>
              <a:ext cx="930275" cy="762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pic>
        <p:nvPicPr>
          <p:cNvPr id="29" name="Picture 29" descr="a long, fat worm"/>
          <p:cNvPicPr>
            <a:picLocks noChangeAspect="1" noChangeArrowheads="1"/>
          </p:cNvPicPr>
          <p:nvPr/>
        </p:nvPicPr>
        <p:blipFill>
          <a:blip r:embed="rId3"/>
          <a:srcRect/>
          <a:stretch>
            <a:fillRect/>
          </a:stretch>
        </p:blipFill>
        <p:spPr bwMode="auto">
          <a:xfrm>
            <a:off x="1036638" y="787546"/>
            <a:ext cx="2143125" cy="51435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rgbClr val="009900"/>
            </a:solidFill>
          </a:ln>
          <a:effectLst>
            <a:outerShdw blurRad="50800" dist="38100" dir="13500000" algn="br" rotWithShape="0">
              <a:prstClr val="black">
                <a:alpha val="40000"/>
              </a:prstClr>
            </a:outerShdw>
          </a:effectLst>
        </p:spPr>
      </p:pic>
      <p:pic>
        <p:nvPicPr>
          <p:cNvPr id="30" name="Picture 29" descr="a long, fat worm"/>
          <p:cNvPicPr>
            <a:picLocks noChangeAspect="1" noChangeArrowheads="1"/>
          </p:cNvPicPr>
          <p:nvPr/>
        </p:nvPicPr>
        <p:blipFill>
          <a:blip r:embed="rId3"/>
          <a:srcRect/>
          <a:stretch>
            <a:fillRect/>
          </a:stretch>
        </p:blipFill>
        <p:spPr bwMode="auto">
          <a:xfrm>
            <a:off x="1036638" y="1414608"/>
            <a:ext cx="2143125" cy="51593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rgbClr val="009900"/>
            </a:solidFill>
          </a:ln>
          <a:effectLst>
            <a:outerShdw blurRad="50800" dist="38100" dir="13500000" algn="br" rotWithShape="0">
              <a:prstClr val="black">
                <a:alpha val="40000"/>
              </a:prstClr>
            </a:outerShdw>
          </a:effectLst>
        </p:spPr>
      </p:pic>
      <p:pic>
        <p:nvPicPr>
          <p:cNvPr id="31" name="Picture 29" descr="a long, fat worm"/>
          <p:cNvPicPr>
            <a:picLocks noChangeAspect="1" noChangeArrowheads="1"/>
          </p:cNvPicPr>
          <p:nvPr/>
        </p:nvPicPr>
        <p:blipFill>
          <a:blip r:embed="rId3"/>
          <a:srcRect/>
          <a:stretch>
            <a:fillRect/>
          </a:stretch>
        </p:blipFill>
        <p:spPr bwMode="auto">
          <a:xfrm>
            <a:off x="1036638" y="2035321"/>
            <a:ext cx="2143125" cy="51593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rgbClr val="009900"/>
            </a:solidFill>
          </a:ln>
          <a:effectLst>
            <a:outerShdw blurRad="50800" dist="38100" dir="13500000" algn="br" rotWithShape="0">
              <a:prstClr val="black">
                <a:alpha val="40000"/>
              </a:prstClr>
            </a:outerShdw>
          </a:effectLst>
        </p:spPr>
      </p:pic>
      <p:pic>
        <p:nvPicPr>
          <p:cNvPr id="32" name="Picture 29" descr="a long, fat worm"/>
          <p:cNvPicPr>
            <a:picLocks noChangeAspect="1" noChangeArrowheads="1"/>
          </p:cNvPicPr>
          <p:nvPr/>
        </p:nvPicPr>
        <p:blipFill>
          <a:blip r:embed="rId3"/>
          <a:srcRect/>
          <a:stretch>
            <a:fillRect/>
          </a:stretch>
        </p:blipFill>
        <p:spPr bwMode="auto">
          <a:xfrm>
            <a:off x="1036638" y="2654446"/>
            <a:ext cx="2143125" cy="51593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rgbClr val="009900"/>
            </a:solidFill>
          </a:ln>
          <a:effectLst>
            <a:outerShdw blurRad="50800" dist="38100" dir="13500000" algn="br" rotWithShape="0">
              <a:prstClr val="black">
                <a:alpha val="40000"/>
              </a:prstClr>
            </a:outerShdw>
          </a:effectLst>
        </p:spPr>
      </p:pic>
      <p:pic>
        <p:nvPicPr>
          <p:cNvPr id="33" name="Picture 29" descr="a long, fat worm"/>
          <p:cNvPicPr>
            <a:picLocks noChangeAspect="1" noChangeArrowheads="1"/>
          </p:cNvPicPr>
          <p:nvPr/>
        </p:nvPicPr>
        <p:blipFill>
          <a:blip r:embed="rId3"/>
          <a:srcRect/>
          <a:stretch>
            <a:fillRect/>
          </a:stretch>
        </p:blipFill>
        <p:spPr bwMode="auto">
          <a:xfrm>
            <a:off x="1036638" y="3284683"/>
            <a:ext cx="2143125" cy="51593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rgbClr val="009900"/>
            </a:solidFill>
          </a:ln>
          <a:effectLst>
            <a:outerShdw blurRad="50800" dist="38100" dir="13500000" algn="br" rotWithShape="0">
              <a:prstClr val="black">
                <a:alpha val="40000"/>
              </a:prstClr>
            </a:outerShdw>
          </a:effectLst>
        </p:spPr>
      </p:pic>
      <p:pic>
        <p:nvPicPr>
          <p:cNvPr id="34" name="Picture 29" descr="a long, fat worm"/>
          <p:cNvPicPr>
            <a:picLocks noChangeAspect="1" noChangeArrowheads="1"/>
          </p:cNvPicPr>
          <p:nvPr/>
        </p:nvPicPr>
        <p:blipFill>
          <a:blip r:embed="rId3"/>
          <a:srcRect/>
          <a:stretch>
            <a:fillRect/>
          </a:stretch>
        </p:blipFill>
        <p:spPr bwMode="auto">
          <a:xfrm>
            <a:off x="1035050" y="4429271"/>
            <a:ext cx="2144713" cy="51435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rgbClr val="FF0000"/>
            </a:solidFill>
          </a:ln>
          <a:effectLst>
            <a:outerShdw blurRad="50800" dist="38100" dir="13500000" algn="br" rotWithShape="0">
              <a:prstClr val="black">
                <a:alpha val="40000"/>
              </a:prstClr>
            </a:outerShdw>
          </a:effectLst>
        </p:spPr>
      </p:pic>
      <p:pic>
        <p:nvPicPr>
          <p:cNvPr id="35" name="Picture 29" descr="a long, fat worm"/>
          <p:cNvPicPr>
            <a:picLocks noChangeAspect="1" noChangeArrowheads="1"/>
          </p:cNvPicPr>
          <p:nvPr/>
        </p:nvPicPr>
        <p:blipFill>
          <a:blip r:embed="rId3"/>
          <a:srcRect/>
          <a:stretch>
            <a:fillRect/>
          </a:stretch>
        </p:blipFill>
        <p:spPr bwMode="auto">
          <a:xfrm>
            <a:off x="6440488" y="1963883"/>
            <a:ext cx="2144712" cy="51593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rgbClr val="FF0000"/>
            </a:solidFill>
          </a:ln>
          <a:effectLst>
            <a:outerShdw blurRad="50800" dist="38100" dir="13500000" algn="br" rotWithShape="0">
              <a:prstClr val="black">
                <a:alpha val="40000"/>
              </a:prstClr>
            </a:outerShdw>
          </a:effectLst>
        </p:spPr>
      </p:pic>
      <p:pic>
        <p:nvPicPr>
          <p:cNvPr id="36" name="Picture 29" descr="a long, fat worm"/>
          <p:cNvPicPr>
            <a:picLocks noChangeAspect="1" noChangeArrowheads="1"/>
          </p:cNvPicPr>
          <p:nvPr/>
        </p:nvPicPr>
        <p:blipFill>
          <a:blip r:embed="rId3"/>
          <a:srcRect/>
          <a:stretch>
            <a:fillRect/>
          </a:stretch>
        </p:blipFill>
        <p:spPr bwMode="auto">
          <a:xfrm>
            <a:off x="6440488" y="2571896"/>
            <a:ext cx="2144712" cy="51593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rgbClr val="FF0000"/>
            </a:solidFill>
          </a:ln>
          <a:effectLst>
            <a:outerShdw blurRad="50800" dist="38100" dir="13500000" algn="br" rotWithShape="0">
              <a:prstClr val="black">
                <a:alpha val="40000"/>
              </a:prstClr>
            </a:outerShdw>
          </a:effectLst>
        </p:spPr>
      </p:pic>
      <p:pic>
        <p:nvPicPr>
          <p:cNvPr id="37" name="Picture 29" descr="a long, fat worm"/>
          <p:cNvPicPr>
            <a:picLocks noChangeAspect="1" noChangeArrowheads="1"/>
          </p:cNvPicPr>
          <p:nvPr/>
        </p:nvPicPr>
        <p:blipFill>
          <a:blip r:embed="rId3"/>
          <a:srcRect/>
          <a:stretch>
            <a:fillRect/>
          </a:stretch>
        </p:blipFill>
        <p:spPr bwMode="auto">
          <a:xfrm>
            <a:off x="6440488" y="3184671"/>
            <a:ext cx="2144712" cy="51593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rgbClr val="FF0000"/>
            </a:solidFill>
          </a:ln>
          <a:effectLst>
            <a:outerShdw blurRad="50800" dist="38100" dir="13500000" algn="br" rotWithShape="0">
              <a:prstClr val="black">
                <a:alpha val="40000"/>
              </a:prstClr>
            </a:outerShdw>
          </a:effectLst>
        </p:spPr>
      </p:pic>
      <p:pic>
        <p:nvPicPr>
          <p:cNvPr id="38" name="Picture 29" descr="a long, fat worm"/>
          <p:cNvPicPr>
            <a:picLocks noChangeAspect="1" noChangeArrowheads="1"/>
          </p:cNvPicPr>
          <p:nvPr/>
        </p:nvPicPr>
        <p:blipFill>
          <a:blip r:embed="rId3"/>
          <a:srcRect/>
          <a:stretch>
            <a:fillRect/>
          </a:stretch>
        </p:blipFill>
        <p:spPr bwMode="auto">
          <a:xfrm>
            <a:off x="6440488" y="3797446"/>
            <a:ext cx="2144712" cy="51593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rgbClr val="FF0000"/>
            </a:solidFill>
          </a:ln>
          <a:effectLst>
            <a:outerShdw blurRad="50800" dist="38100" dir="13500000" algn="br" rotWithShape="0">
              <a:prstClr val="black">
                <a:alpha val="40000"/>
              </a:prstClr>
            </a:outerShdw>
          </a:effectLst>
        </p:spPr>
      </p:pic>
      <p:pic>
        <p:nvPicPr>
          <p:cNvPr id="39" name="Picture 29" descr="a long, fat worm"/>
          <p:cNvPicPr>
            <a:picLocks noChangeAspect="1" noChangeArrowheads="1"/>
          </p:cNvPicPr>
          <p:nvPr/>
        </p:nvPicPr>
        <p:blipFill>
          <a:blip r:embed="rId3"/>
          <a:srcRect/>
          <a:stretch>
            <a:fillRect/>
          </a:stretch>
        </p:blipFill>
        <p:spPr bwMode="auto">
          <a:xfrm>
            <a:off x="6440488" y="4408633"/>
            <a:ext cx="2144712" cy="51435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rgbClr val="FF0000"/>
            </a:solidFill>
          </a:ln>
          <a:effectLst>
            <a:outerShdw blurRad="50800" dist="38100" dir="13500000" algn="br" rotWithShape="0">
              <a:prstClr val="black">
                <a:alpha val="40000"/>
              </a:prstClr>
            </a:outerShdw>
          </a:effectLst>
        </p:spPr>
      </p:pic>
      <p:sp>
        <p:nvSpPr>
          <p:cNvPr id="40" name="Text Box 13"/>
          <p:cNvSpPr txBox="1">
            <a:spLocks noChangeArrowheads="1"/>
          </p:cNvSpPr>
          <p:nvPr/>
        </p:nvSpPr>
        <p:spPr bwMode="auto">
          <a:xfrm rot="16200000">
            <a:off x="5131594" y="3539477"/>
            <a:ext cx="1784350" cy="461962"/>
          </a:xfrm>
          <a:prstGeom prst="rect">
            <a:avLst/>
          </a:prstGeom>
          <a:solidFill>
            <a:schemeClr val="tx1"/>
          </a:solidFill>
          <a:ln w="9525">
            <a:solidFill>
              <a:srgbClr val="080808"/>
            </a:solidFill>
            <a:miter lim="800000"/>
            <a:headEnd/>
            <a:tailEnd/>
          </a:ln>
          <a:effectLst>
            <a:outerShdw blurRad="50800" dist="38100" dir="13500000" algn="br" rotWithShape="0">
              <a:prstClr val="black">
                <a:alpha val="40000"/>
              </a:prstClr>
            </a:outerShdw>
          </a:effec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defRPr/>
            </a:pPr>
            <a:r>
              <a:rPr lang="en-US" altLang="en-US" sz="2400" b="1" dirty="0" smtClean="0">
                <a:solidFill>
                  <a:srgbClr val="FF0000"/>
                </a:solidFill>
                <a:effectLst>
                  <a:outerShdw blurRad="38100" dist="38100" dir="2700000" algn="tl">
                    <a:srgbClr val="000000"/>
                  </a:outerShdw>
                </a:effectLst>
                <a:latin typeface="Arial" charset="0"/>
              </a:rPr>
              <a:t>Resistant</a:t>
            </a:r>
          </a:p>
        </p:txBody>
      </p:sp>
      <p:pic>
        <p:nvPicPr>
          <p:cNvPr id="27"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1" y="6015680"/>
            <a:ext cx="2438399" cy="461320"/>
          </a:xfrm>
          <a:prstGeom prst="rect">
            <a:avLst/>
          </a:prstGeom>
        </p:spPr>
      </p:pic>
    </p:spTree>
    <p:extLst>
      <p:ext uri="{BB962C8B-B14F-4D97-AF65-F5344CB8AC3E}">
        <p14:creationId xmlns:p14="http://schemas.microsoft.com/office/powerpoint/2010/main" val="37877981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21"/>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61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5620"/>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500"/>
                                        <p:tgtEl>
                                          <p:spTgt spid="4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5617"/>
                                        </p:tgtEl>
                                        <p:attrNameLst>
                                          <p:attrName>style.visibility</p:attrName>
                                        </p:attrNameLst>
                                      </p:cBhvr>
                                      <p:to>
                                        <p:strVal val="visible"/>
                                      </p:to>
                                    </p:set>
                                    <p:animEffect transition="in" filter="fade">
                                      <p:cBhvr>
                                        <p:cTn id="29" dur="500"/>
                                        <p:tgtEl>
                                          <p:spTgt spid="25617"/>
                                        </p:tgtEl>
                                      </p:cBhvr>
                                    </p:animEffect>
                                  </p:childTnLst>
                                </p:cTn>
                              </p:par>
                              <p:par>
                                <p:cTn id="30" presetID="10" presetClass="entr" presetSubtype="0" fill="hold"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500"/>
                                        <p:tgtEl>
                                          <p:spTgt spid="35"/>
                                        </p:tgtEl>
                                      </p:cBhvr>
                                    </p:animEffect>
                                  </p:childTnLst>
                                </p:cTn>
                              </p:par>
                              <p:par>
                                <p:cTn id="33" presetID="10" presetClass="entr" presetSubtype="0" fill="hold" nodeType="with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500"/>
                                        <p:tgtEl>
                                          <p:spTgt spid="36"/>
                                        </p:tgtEl>
                                      </p:cBhvr>
                                    </p:animEffect>
                                  </p:childTnLst>
                                </p:cTn>
                              </p:par>
                              <p:par>
                                <p:cTn id="36" presetID="10" presetClass="entr" presetSubtype="0" fill="hold" nodeType="with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fade">
                                      <p:cBhvr>
                                        <p:cTn id="38" dur="500"/>
                                        <p:tgtEl>
                                          <p:spTgt spid="37"/>
                                        </p:tgtEl>
                                      </p:cBhvr>
                                    </p:animEffect>
                                  </p:childTnLst>
                                </p:cTn>
                              </p:par>
                              <p:par>
                                <p:cTn id="39" presetID="10" presetClass="entr" presetSubtype="0" fill="hold" nodeType="with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fade">
                                      <p:cBhvr>
                                        <p:cTn id="41" dur="500"/>
                                        <p:tgtEl>
                                          <p:spTgt spid="38"/>
                                        </p:tgtEl>
                                      </p:cBhvr>
                                    </p:animEffect>
                                  </p:childTnLst>
                                </p:cTn>
                              </p:par>
                              <p:par>
                                <p:cTn id="42" presetID="10" presetClass="entr" presetSubtype="0" fill="hold" nodeType="with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7" grpId="0"/>
      <p:bldP spid="25619" grpId="0" animBg="1"/>
      <p:bldP spid="25620" grpId="0" animBg="1"/>
      <p:bldP spid="25621" grpId="0" animBg="1"/>
      <p:bldP spid="25622" grpId="0" animBg="1"/>
      <p:bldP spid="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1143000"/>
          </a:xfrm>
        </p:spPr>
        <p:txBody>
          <a:bodyPr/>
          <a:lstStyle/>
          <a:p>
            <a:r>
              <a:rPr lang="en-US" b="1" dirty="0" smtClean="0">
                <a:solidFill>
                  <a:schemeClr val="tx1"/>
                </a:solidFill>
              </a:rPr>
              <a:t>Fecal Egg Count (FEC)</a:t>
            </a:r>
            <a:endParaRPr lang="en-US" b="1" dirty="0">
              <a:solidFill>
                <a:schemeClr val="tx1"/>
              </a:solidFill>
            </a:endParaRPr>
          </a:p>
        </p:txBody>
      </p:sp>
      <p:sp>
        <p:nvSpPr>
          <p:cNvPr id="3" name="Content Placeholder 2"/>
          <p:cNvSpPr>
            <a:spLocks noGrp="1"/>
          </p:cNvSpPr>
          <p:nvPr>
            <p:ph idx="1"/>
          </p:nvPr>
        </p:nvSpPr>
        <p:spPr>
          <a:xfrm>
            <a:off x="1043492" y="2057400"/>
            <a:ext cx="7186108" cy="3508977"/>
          </a:xfrm>
        </p:spPr>
        <p:txBody>
          <a:bodyPr/>
          <a:lstStyle/>
          <a:p>
            <a:r>
              <a:rPr lang="en-US" altLang="en-US" dirty="0"/>
              <a:t>D</a:t>
            </a:r>
            <a:r>
              <a:rPr lang="en-US" altLang="en-US" dirty="0" smtClean="0"/>
              <a:t>etermine worm burden (FEC)</a:t>
            </a:r>
          </a:p>
          <a:p>
            <a:r>
              <a:rPr lang="en-US" altLang="en-US" dirty="0"/>
              <a:t>D</a:t>
            </a:r>
            <a:r>
              <a:rPr lang="en-US" altLang="en-US" dirty="0" smtClean="0"/>
              <a:t>etermine efficacy of </a:t>
            </a:r>
            <a:r>
              <a:rPr lang="en-US" altLang="en-US" dirty="0" err="1" smtClean="0"/>
              <a:t>dewormer</a:t>
            </a:r>
            <a:r>
              <a:rPr lang="en-US" altLang="en-US" dirty="0" smtClean="0"/>
              <a:t>  (FECRT)</a:t>
            </a:r>
          </a:p>
          <a:p>
            <a:pPr marL="68580" indent="0">
              <a:spcBef>
                <a:spcPts val="600"/>
              </a:spcBef>
              <a:buNone/>
              <a:defRPr/>
            </a:pPr>
            <a:r>
              <a:rPr lang="en-US" altLang="en-US" dirty="0" smtClean="0"/>
              <a:t>	</a:t>
            </a:r>
            <a:r>
              <a:rPr lang="en-US" altLang="en-US" sz="2000" dirty="0" smtClean="0"/>
              <a:t>- Best fresh and straight from animal </a:t>
            </a:r>
          </a:p>
          <a:p>
            <a:pPr marL="68580" indent="0">
              <a:spcBef>
                <a:spcPts val="600"/>
              </a:spcBef>
              <a:buNone/>
              <a:defRPr/>
            </a:pPr>
            <a:r>
              <a:rPr lang="en-US" altLang="en-US" sz="2000" dirty="0" smtClean="0"/>
              <a:t> 	- Goal is 2 grams of feces</a:t>
            </a:r>
            <a:endParaRPr lang="en-US" altLang="en-US" sz="2000" dirty="0"/>
          </a:p>
          <a:p>
            <a:pPr marL="68580" indent="0">
              <a:spcBef>
                <a:spcPts val="600"/>
              </a:spcBef>
              <a:buNone/>
              <a:defRPr/>
            </a:pPr>
            <a:r>
              <a:rPr lang="en-US" altLang="en-US" sz="2000" dirty="0" smtClean="0"/>
              <a:t>	- Count eggs</a:t>
            </a:r>
            <a:endParaRPr lang="en-US" altLang="en-US" sz="2000" dirty="0"/>
          </a:p>
          <a:p>
            <a:pPr marL="68580" indent="0">
              <a:spcBef>
                <a:spcPts val="600"/>
              </a:spcBef>
              <a:buNone/>
              <a:defRPr/>
            </a:pPr>
            <a:r>
              <a:rPr lang="en-US" altLang="en-US" sz="2000" dirty="0"/>
              <a:t>     </a:t>
            </a:r>
            <a:r>
              <a:rPr lang="en-US" altLang="en-US" sz="2000" dirty="0" smtClean="0"/>
              <a:t>	- Treat goats</a:t>
            </a:r>
          </a:p>
          <a:p>
            <a:pPr marL="68580" indent="0">
              <a:spcBef>
                <a:spcPts val="600"/>
              </a:spcBef>
              <a:buNone/>
              <a:defRPr/>
            </a:pPr>
            <a:r>
              <a:rPr lang="en-US" sz="2000" dirty="0"/>
              <a:t>	</a:t>
            </a:r>
            <a:r>
              <a:rPr lang="en-US" sz="2000" dirty="0" smtClean="0"/>
              <a:t>- Check FEC again in 3 weeks</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1" y="6015680"/>
            <a:ext cx="2438399" cy="461320"/>
          </a:xfrm>
          <a:prstGeom prst="rect">
            <a:avLst/>
          </a:prstGeom>
        </p:spPr>
      </p:pic>
      <p:pic>
        <p:nvPicPr>
          <p:cNvPr id="24578" name="Picture 2" descr="Image result for haemonchus contortus egg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1" y="4395835"/>
            <a:ext cx="2410690" cy="2231679"/>
          </a:xfrm>
          <a:prstGeom prst="rect">
            <a:avLst/>
          </a:prstGeom>
          <a:noFill/>
          <a:ln>
            <a:solidFill>
              <a:schemeClr val="tx1"/>
            </a:solidFill>
          </a:ln>
          <a:effectLst>
            <a:outerShdw blurRad="50800" dist="38100" dir="13500000" algn="b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94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990600"/>
            <a:ext cx="6858000" cy="1015663"/>
          </a:xfrm>
          <a:prstGeom prst="rect">
            <a:avLst/>
          </a:prstGeom>
          <a:noFill/>
        </p:spPr>
        <p:txBody>
          <a:bodyPr wrap="square" rtlCol="0">
            <a:spAutoFit/>
          </a:bodyPr>
          <a:lstStyle/>
          <a:p>
            <a:pPr algn="ctr"/>
            <a:r>
              <a:rPr lang="en-US" sz="6000" dirty="0" smtClean="0"/>
              <a:t>Let’s get to work!</a:t>
            </a:r>
            <a:endParaRPr lang="en-US" sz="60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1" y="6015680"/>
            <a:ext cx="2438399" cy="461320"/>
          </a:xfrm>
          <a:prstGeom prst="rect">
            <a:avLst/>
          </a:prstGeom>
        </p:spPr>
      </p:pic>
      <p:pic>
        <p:nvPicPr>
          <p:cNvPr id="27652" name="Picture 4" descr="Image result for let's go animated 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190750" y="2590800"/>
            <a:ext cx="4762500" cy="195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81077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575</TotalTime>
  <Words>158</Words>
  <Application>Microsoft Office PowerPoint</Application>
  <PresentationFormat>On-screen Show (4:3)</PresentationFormat>
  <Paragraphs>34</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Symbol</vt:lpstr>
      <vt:lpstr>Wingdings 2</vt:lpstr>
      <vt:lpstr>Austin</vt:lpstr>
      <vt:lpstr>Fecal Egg Count for Small Ruminants</vt:lpstr>
      <vt:lpstr>Haemonchus Contortus</vt:lpstr>
      <vt:lpstr>Haemonchus Contortus</vt:lpstr>
      <vt:lpstr>Resistance</vt:lpstr>
      <vt:lpstr>PowerPoint Presentation</vt:lpstr>
      <vt:lpstr>Fecal Egg Count (FEC)</vt:lpstr>
      <vt:lpstr>PowerPoint Presentation</vt:lpstr>
    </vt:vector>
  </TitlesOfParts>
  <Company>UACES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Goat Health</dc:title>
  <dc:creator>hward</dc:creator>
  <cp:lastModifiedBy>Heidi Ward</cp:lastModifiedBy>
  <cp:revision>54</cp:revision>
  <dcterms:created xsi:type="dcterms:W3CDTF">2017-03-07T19:37:58Z</dcterms:created>
  <dcterms:modified xsi:type="dcterms:W3CDTF">2018-07-09T17:15:30Z</dcterms:modified>
</cp:coreProperties>
</file>