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62" r:id="rId5"/>
    <p:sldId id="263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44E5-763A-42BA-8CDC-EAEAE87F4F19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557D-5B2A-4A06-BEB6-3DFE31A9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6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44E5-763A-42BA-8CDC-EAEAE87F4F19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557D-5B2A-4A06-BEB6-3DFE31A9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82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44E5-763A-42BA-8CDC-EAEAE87F4F19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557D-5B2A-4A06-BEB6-3DFE31A9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4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44E5-763A-42BA-8CDC-EAEAE87F4F19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557D-5B2A-4A06-BEB6-3DFE31A9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44E5-763A-42BA-8CDC-EAEAE87F4F19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557D-5B2A-4A06-BEB6-3DFE31A9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3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44E5-763A-42BA-8CDC-EAEAE87F4F19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557D-5B2A-4A06-BEB6-3DFE31A9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5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44E5-763A-42BA-8CDC-EAEAE87F4F19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557D-5B2A-4A06-BEB6-3DFE31A9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0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44E5-763A-42BA-8CDC-EAEAE87F4F19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557D-5B2A-4A06-BEB6-3DFE31A9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83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44E5-763A-42BA-8CDC-EAEAE87F4F19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557D-5B2A-4A06-BEB6-3DFE31A9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44E5-763A-42BA-8CDC-EAEAE87F4F19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557D-5B2A-4A06-BEB6-3DFE31A9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7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44E5-763A-42BA-8CDC-EAEAE87F4F19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557D-5B2A-4A06-BEB6-3DFE31A9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9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40000"/>
                <a:satMod val="350000"/>
                <a:alpha val="48000"/>
              </a:schemeClr>
            </a:gs>
            <a:gs pos="70000">
              <a:schemeClr val="bg1">
                <a:tint val="45000"/>
                <a:shade val="99000"/>
                <a:satMod val="350000"/>
              </a:schemeClr>
            </a:gs>
            <a:gs pos="89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344E5-763A-42BA-8CDC-EAEAE87F4F19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2557D-5B2A-4A06-BEB6-3DFE31A9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6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0"/>
            <a:ext cx="8229600" cy="18288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Mufferaw" panose="03080602050302020201" pitchFamily="66" charset="0"/>
              </a:rPr>
              <a:t>Dermatitis</a:t>
            </a:r>
            <a:endParaRPr lang="en-US" sz="6600" dirty="0">
              <a:latin typeface="Mufferaw" panose="03080602050302020201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7160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</a:rPr>
              <a:t>Rashes and Itchy Stuff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anose="020B06020305040208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8194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Moist Dermatitis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Caused by any skin irritation that makes dog lick, chew or scratch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Skin is red, hot, painful and oozing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Long haired breeds are more susceptible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Topical steroids are usually needed to calm inflammation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Secondary pyoderma may require antibiotics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pic>
        <p:nvPicPr>
          <p:cNvPr id="4098" name="Picture 2" descr="Image result for dog hot spo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4" r="7605" b="9902"/>
          <a:stretch/>
        </p:blipFill>
        <p:spPr bwMode="auto">
          <a:xfrm>
            <a:off x="5943600" y="4275275"/>
            <a:ext cx="299481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8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Atopic Dermatitis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Caused by a response to an allergen (topical or oral)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Goals are to treat inflammation and itchiness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Treated by anti-histamines +/- steroids or new inflammatory blockers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Control by reducing allergens (bathing and hypoallergenic diet)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Immunotherapy is an alternative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54" y="4114800"/>
            <a:ext cx="426719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Flea Allergy Dermatitis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85" y="3505200"/>
            <a:ext cx="3432629" cy="343262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Caused by a hypersensitivity to a flea bite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A single bite can cause system-wide skin inflammation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Steroids are usually prescribed for </a:t>
            </a:r>
            <a:r>
              <a:rPr lang="en-US" sz="2000" dirty="0" smtClean="0"/>
              <a:t>inflammation</a:t>
            </a:r>
            <a:endParaRPr lang="en-US" sz="2000" dirty="0"/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Fleas killed with topical or oral insecticide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Environment must also be treated</a:t>
            </a:r>
          </a:p>
        </p:txBody>
      </p:sp>
    </p:spTree>
    <p:extLst>
      <p:ext uri="{BB962C8B-B14F-4D97-AF65-F5344CB8AC3E}">
        <p14:creationId xmlns:p14="http://schemas.microsoft.com/office/powerpoint/2010/main" val="205458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Fleas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69172"/>
            <a:ext cx="3352800" cy="188450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4194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199" y="3084345"/>
            <a:ext cx="193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fleas in fur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326901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flea dirt in fur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63" y="3810000"/>
            <a:ext cx="4304393" cy="28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05262" y="6307394"/>
            <a:ext cx="404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See fleas on flea comb or on table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9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Pyoderma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62000" y="1676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Often secondary to dermatitis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Often seen on abdomen of puppies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Diagnosed by skin swab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Staph infections are most common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Treated with topical or oral antibiotics</a:t>
            </a:r>
          </a:p>
        </p:txBody>
      </p:sp>
      <p:pic>
        <p:nvPicPr>
          <p:cNvPr id="8196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46800" y="3832588"/>
            <a:ext cx="2438400" cy="325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err="1" smtClean="0"/>
              <a:t>Demodicosis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62000" y="1676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Caused by the </a:t>
            </a:r>
            <a:r>
              <a:rPr lang="en-US" sz="2000" dirty="0" err="1" smtClean="0"/>
              <a:t>Demodex</a:t>
            </a:r>
            <a:r>
              <a:rPr lang="en-US" sz="2000" dirty="0" smtClean="0"/>
              <a:t> mite that normally lives in hair follicles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Dysfunction of skin barrier allows mite to cause inflammation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Fur loss and thick, crusty skin are hallmark signs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Secondary pyoderma is common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Diagnosed by skin scrape and microscopy</a:t>
            </a:r>
          </a:p>
        </p:txBody>
      </p:sp>
      <p:pic>
        <p:nvPicPr>
          <p:cNvPr id="9218" name="Picture 2" descr="Image result for demodicos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" r="-614" b="21133"/>
          <a:stretch/>
        </p:blipFill>
        <p:spPr bwMode="auto">
          <a:xfrm>
            <a:off x="6400800" y="4202607"/>
            <a:ext cx="2362200" cy="24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4184681"/>
            <a:ext cx="3185886" cy="252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6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err="1" smtClean="0"/>
              <a:t>Dermatophytosis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62000" y="1676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Also called ringworm but is caused by a fungus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Common in shelter cats, but any animal can be infected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Itchy, contagious and zoonotic!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Fur falls out around lesion – lesion is round and red +/- dark edge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Diagnosed by ultraviolet light or fungal culture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Treat with oral or topical antifungal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Remove spores from environment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  <p:pic>
        <p:nvPicPr>
          <p:cNvPr id="11269" name="Picture 5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r="15809"/>
          <a:stretch/>
        </p:blipFill>
        <p:spPr bwMode="auto">
          <a:xfrm>
            <a:off x="5936341" y="4440829"/>
            <a:ext cx="2975429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4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to play with Ear Swabs!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05000"/>
            <a:ext cx="59055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86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Structures </a:t>
            </a:r>
            <a:r>
              <a:rPr lang="en-US" dirty="0" smtClean="0">
                <a:latin typeface="Mufferaw" panose="03080602050302020201" pitchFamily="66" charset="0"/>
              </a:rPr>
              <a:t>of Skin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29" y="1243176"/>
            <a:ext cx="5088742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What is Dermatitis?</a:t>
            </a:r>
            <a:endParaRPr lang="en-US" dirty="0">
              <a:latin typeface="Mufferaw" panose="03080602050302020201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Eras Medium ITC" panose="020B0602030504020804" pitchFamily="34" charset="0"/>
              </a:rPr>
              <a:t>Dermatitis is </a:t>
            </a:r>
            <a:r>
              <a:rPr lang="en-US" sz="2000" dirty="0" smtClean="0">
                <a:latin typeface="Eras Medium ITC" panose="020B0602030504020804" pitchFamily="34" charset="0"/>
              </a:rPr>
              <a:t>inflammation </a:t>
            </a:r>
            <a:r>
              <a:rPr lang="en-US" sz="2000" dirty="0">
                <a:latin typeface="Eras Medium ITC" panose="020B0602030504020804" pitchFamily="34" charset="0"/>
              </a:rPr>
              <a:t>of the </a:t>
            </a:r>
            <a:r>
              <a:rPr lang="en-US" sz="2000" dirty="0" smtClean="0">
                <a:latin typeface="Eras Medium ITC" panose="020B0602030504020804" pitchFamily="34" charset="0"/>
              </a:rPr>
              <a:t>skin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500" dirty="0" smtClean="0">
              <a:latin typeface="Eras Medium ITC" panose="020B06020305040208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Incited by allergies, infection, mites, hormones or medication</a:t>
            </a:r>
          </a:p>
          <a:p>
            <a:pPr marL="0" indent="0">
              <a:buNone/>
            </a:pPr>
            <a:endParaRPr lang="en-US" sz="500" dirty="0" smtClean="0">
              <a:latin typeface="Eras Medium ITC" panose="020B06020305040208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Skin can become red, painful, itchy, crusty, flaky, oily or smelly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500" dirty="0" smtClean="0">
              <a:latin typeface="Eras Medium ITC" panose="020B06020305040208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Caused by a combination of several factors:</a:t>
            </a:r>
          </a:p>
          <a:p>
            <a:pPr marL="0" indent="0">
              <a:buNone/>
            </a:pPr>
            <a:r>
              <a:rPr lang="en-US" sz="2000" dirty="0">
                <a:latin typeface="Eras Medium ITC" panose="020B0602030504020804" pitchFamily="34" charset="0"/>
              </a:rPr>
              <a:t>	</a:t>
            </a:r>
            <a:r>
              <a:rPr lang="en-US" sz="2000" dirty="0" smtClean="0">
                <a:latin typeface="Eras Medium ITC" panose="020B0602030504020804" pitchFamily="34" charset="0"/>
              </a:rPr>
              <a:t>- </a:t>
            </a:r>
            <a:r>
              <a:rPr lang="en-US" sz="2000" dirty="0">
                <a:latin typeface="Eras Medium ITC" panose="020B0602030504020804" pitchFamily="34" charset="0"/>
              </a:rPr>
              <a:t>S</a:t>
            </a:r>
            <a:r>
              <a:rPr lang="en-US" sz="2000" dirty="0" smtClean="0">
                <a:latin typeface="Eras Medium ITC" panose="020B0602030504020804" pitchFamily="34" charset="0"/>
              </a:rPr>
              <a:t>kin barrier dysfunction</a:t>
            </a:r>
          </a:p>
          <a:p>
            <a:pPr marL="0" indent="0">
              <a:buNone/>
            </a:pPr>
            <a:r>
              <a:rPr lang="en-US" sz="2000" dirty="0">
                <a:latin typeface="Eras Medium ITC" panose="020B0602030504020804" pitchFamily="34" charset="0"/>
              </a:rPr>
              <a:t>	</a:t>
            </a:r>
            <a:r>
              <a:rPr lang="en-US" sz="2000" dirty="0" smtClean="0">
                <a:latin typeface="Eras Medium ITC" panose="020B0602030504020804" pitchFamily="34" charset="0"/>
              </a:rPr>
              <a:t>- Cell mediated immune responses</a:t>
            </a:r>
          </a:p>
          <a:p>
            <a:pPr marL="0" indent="0">
              <a:buNone/>
            </a:pPr>
            <a:r>
              <a:rPr lang="en-US" sz="2000" dirty="0">
                <a:latin typeface="Eras Medium ITC" panose="020B0602030504020804" pitchFamily="34" charset="0"/>
              </a:rPr>
              <a:t>	</a:t>
            </a:r>
            <a:r>
              <a:rPr lang="en-US" sz="2000" dirty="0" smtClean="0">
                <a:latin typeface="Eras Medium ITC" panose="020B0602030504020804" pitchFamily="34" charset="0"/>
              </a:rPr>
              <a:t>- </a:t>
            </a:r>
            <a:r>
              <a:rPr lang="en-US" sz="2000" dirty="0" err="1" smtClean="0">
                <a:latin typeface="Eras Medium ITC" panose="020B0602030504020804" pitchFamily="34" charset="0"/>
              </a:rPr>
              <a:t>IgE</a:t>
            </a:r>
            <a:r>
              <a:rPr lang="en-US" sz="2000" dirty="0" smtClean="0">
                <a:latin typeface="Eras Medium ITC" panose="020B0602030504020804" pitchFamily="34" charset="0"/>
              </a:rPr>
              <a:t> mediated hypersensitivity</a:t>
            </a:r>
          </a:p>
          <a:p>
            <a:pPr marL="0" indent="0">
              <a:buNone/>
            </a:pPr>
            <a:r>
              <a:rPr lang="en-US" sz="2000" dirty="0">
                <a:latin typeface="Eras Medium ITC" panose="020B0602030504020804" pitchFamily="34" charset="0"/>
              </a:rPr>
              <a:t>	</a:t>
            </a:r>
            <a:r>
              <a:rPr lang="en-US" sz="2000" dirty="0" smtClean="0">
                <a:latin typeface="Eras Medium ITC" panose="020B0602030504020804" pitchFamily="34" charset="0"/>
              </a:rPr>
              <a:t>- Environmental factors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500" dirty="0" smtClean="0">
              <a:latin typeface="Eras Medium ITC" panose="020B06020305040208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latin typeface="Eras Medium ITC" panose="020B06020305040208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 smtClean="0">
              <a:latin typeface="Eras Medium ITC" panose="020B06020305040208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 smtClean="0">
              <a:latin typeface="Eras Medium ITC" panose="020B06020305040208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 smtClean="0">
              <a:latin typeface="Eras Medium ITC" panose="020B06020305040208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latin typeface="Eras Medium ITC" panose="020B06020305040208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r="12465"/>
          <a:stretch/>
        </p:blipFill>
        <p:spPr bwMode="auto">
          <a:xfrm>
            <a:off x="6629400" y="4587747"/>
            <a:ext cx="2191657" cy="20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7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53000" y="609600"/>
            <a:ext cx="121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4" b="5209"/>
          <a:stretch/>
        </p:blipFill>
        <p:spPr>
          <a:xfrm>
            <a:off x="1142723" y="1143000"/>
            <a:ext cx="6858555" cy="5221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Dermatitis up Close</a:t>
            </a:r>
            <a:endParaRPr lang="en-US" dirty="0">
              <a:latin typeface="Mufferaw" panose="03080602050302020201" pitchFamily="66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172200" y="1524000"/>
            <a:ext cx="60960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019800" y="2667000"/>
            <a:ext cx="762000" cy="990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715000" y="2819400"/>
            <a:ext cx="1066800" cy="838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81800" y="990600"/>
            <a:ext cx="990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Allergen or chemical contacts skin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1800" y="3276453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Cell connections start to loosen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286000" y="1676400"/>
            <a:ext cx="1143000" cy="914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71600" y="1103293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Normal skin cells with tight cell junctions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514600" y="4953000"/>
            <a:ext cx="1295400" cy="304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810000" y="4724400"/>
            <a:ext cx="457200" cy="4572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505325" y="4714875"/>
            <a:ext cx="457200" cy="4572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6002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Skin barrier is intact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962525" y="4953000"/>
            <a:ext cx="1438275" cy="228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00800" y="4953000"/>
            <a:ext cx="120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Skin barrier is compromised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Dermatology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5438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Otitis externa –inflammation of the outer ear canal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5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Atopic dermatitis – inflammation caused by allergens</a:t>
            </a:r>
          </a:p>
          <a:p>
            <a:pPr marL="0" indent="0">
              <a:buNone/>
            </a:pPr>
            <a:endParaRPr lang="en-US" sz="5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 smtClean="0"/>
              <a:t>Pododermatitis</a:t>
            </a:r>
            <a:r>
              <a:rPr lang="en-US" sz="2000" dirty="0" smtClean="0"/>
              <a:t> – inflammation of paws</a:t>
            </a:r>
          </a:p>
          <a:p>
            <a:pPr marL="0" indent="0">
              <a:buNone/>
            </a:pPr>
            <a:endParaRPr lang="en-US" sz="5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Conjunctivitis – inflammation of eyelids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5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Acute moist dermatitis – commonly known as hot spots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5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Pyoderma – bacterial skin infection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5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 smtClean="0"/>
              <a:t>Dermatophytosis</a:t>
            </a:r>
            <a:r>
              <a:rPr lang="en-US" sz="2000" dirty="0" smtClean="0"/>
              <a:t> – fungal skin infection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5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 smtClean="0"/>
              <a:t>Demodicosis</a:t>
            </a:r>
            <a:r>
              <a:rPr lang="en-US" sz="2000" dirty="0" smtClean="0"/>
              <a:t> – inflammation caused by </a:t>
            </a:r>
            <a:r>
              <a:rPr lang="en-US" sz="2000" dirty="0" err="1" smtClean="0"/>
              <a:t>Demodex</a:t>
            </a:r>
            <a:r>
              <a:rPr lang="en-US" sz="2000" dirty="0" smtClean="0"/>
              <a:t> mite</a:t>
            </a:r>
          </a:p>
          <a:p>
            <a:pPr marL="0" indent="0">
              <a:buNone/>
            </a:pPr>
            <a:endParaRPr lang="en-US" sz="5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Flea allergy dermatitis – inflammation due to flea bites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1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Common Vet Med Problems</a:t>
            </a:r>
            <a:endParaRPr lang="en-US" dirty="0">
              <a:latin typeface="Mufferaw" panose="03080602050302020201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Otitis Externa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Acute moist dermatitis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Atopic dermatitis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Flea allergy dermatitis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Pyoderma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Eras Medium ITC" panose="020B0602030504020804" pitchFamily="34" charset="0"/>
              </a:rPr>
              <a:t>Demodicosis</a:t>
            </a:r>
            <a:endParaRPr lang="en-US" sz="2000" dirty="0" smtClean="0">
              <a:latin typeface="Eras Medium ITC" panose="020B06020305040208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Eras Medium ITC" panose="020B0602030504020804" pitchFamily="34" charset="0"/>
              </a:rPr>
              <a:t>Dermatophytosis</a:t>
            </a:r>
            <a:endParaRPr lang="en-US" sz="2000" dirty="0" smtClean="0">
              <a:latin typeface="Eras Medium ITC" panose="020B0602030504020804" pitchFamily="34" charset="0"/>
            </a:endParaRPr>
          </a:p>
          <a:p>
            <a:pPr marL="0" indent="0">
              <a:buNone/>
            </a:pPr>
            <a:endParaRPr lang="en-US" sz="2000" dirty="0">
              <a:latin typeface="Eras Medium ITC" panose="020B06020305040208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61" y="3099787"/>
            <a:ext cx="2807210" cy="374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Otitis Externa</a:t>
            </a:r>
            <a:endParaRPr lang="en-US" dirty="0">
              <a:latin typeface="Mufferaw" panose="03080602050302020201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More common with breeds that have long ears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Animal is genetically predisposed to skin inflammation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Ear mites can cause inflammation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Bacterial and fungal infections are usually secondary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Excess scratching can cause a hematoma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Diagnosed by an ear swab and microscopy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dirty="0" smtClean="0">
              <a:latin typeface="Eras Medium ITC" panose="020B0602030504020804" pitchFamily="34" charset="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en-US" sz="2000" dirty="0">
              <a:latin typeface="Eras Medium ITC" panose="020B06020305040208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429125"/>
            <a:ext cx="38862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6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Ear mites</a:t>
            </a:r>
            <a:endParaRPr lang="en-US" dirty="0">
              <a:latin typeface="Mufferaw" panose="03080602050302020201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More common in cats – they are itchy and miserable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Diagnosed by microscopy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Mites are killed by a prescribed otic insecticide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Eras Medium ITC" panose="020B0602030504020804" pitchFamily="34" charset="0"/>
              </a:rPr>
              <a:t>An otic anti-inflammatory is usually prescribed</a:t>
            </a:r>
            <a:endParaRPr lang="en-US" sz="2000" dirty="0">
              <a:latin typeface="Eras Medium ITC" panose="020B06020305040208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2" t="13333" r="8722" b="10476"/>
          <a:stretch/>
        </p:blipFill>
        <p:spPr>
          <a:xfrm>
            <a:off x="5486400" y="3454590"/>
            <a:ext cx="3581400" cy="3357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640" y="3429000"/>
            <a:ext cx="5842160" cy="33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infections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Ears are itchy and/or painful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Ear canal is usually red with yellowish, brown or black exudate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Yeast infection is most common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Commensal bacteria can overgrow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Pathogenic bacteria cause a true infection with pus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Treated with an otic antibiotic +/- fungicide and steroid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506340"/>
            <a:ext cx="1821873" cy="342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74" y="4495800"/>
            <a:ext cx="35260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810000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Custom 1">
      <a:majorFont>
        <a:latin typeface="Mufferaw"/>
        <a:ea typeface=""/>
        <a:cs typeface=""/>
      </a:majorFont>
      <a:minorFont>
        <a:latin typeface="Eras Medium ITC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553</Words>
  <Application>Microsoft Office PowerPoint</Application>
  <PresentationFormat>On-screen Show (4:3)</PresentationFormat>
  <Paragraphs>114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Dermatitis</vt:lpstr>
      <vt:lpstr>Structures of Skin</vt:lpstr>
      <vt:lpstr>What is Dermatitis?</vt:lpstr>
      <vt:lpstr>Dermatitis up Close</vt:lpstr>
      <vt:lpstr>Dermatology terms</vt:lpstr>
      <vt:lpstr>Common Vet Med Problems</vt:lpstr>
      <vt:lpstr>Otitis Externa</vt:lpstr>
      <vt:lpstr>Ear mites</vt:lpstr>
      <vt:lpstr>Ear infections</vt:lpstr>
      <vt:lpstr>Acute Moist Dermatitis</vt:lpstr>
      <vt:lpstr>Atopic Dermatitis</vt:lpstr>
      <vt:lpstr>Flea Allergy Dermatitis</vt:lpstr>
      <vt:lpstr>Finding Fleas</vt:lpstr>
      <vt:lpstr>Pyoderma</vt:lpstr>
      <vt:lpstr>Demodicosis</vt:lpstr>
      <vt:lpstr>Dermatophytosis</vt:lpstr>
      <vt:lpstr>Time to play with Ear Swabs!</vt:lpstr>
    </vt:vector>
  </TitlesOfParts>
  <Company>UACES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Dermatitis</dc:title>
  <dc:creator>hward</dc:creator>
  <cp:lastModifiedBy>hward</cp:lastModifiedBy>
  <cp:revision>27</cp:revision>
  <dcterms:created xsi:type="dcterms:W3CDTF">2018-06-17T17:50:31Z</dcterms:created>
  <dcterms:modified xsi:type="dcterms:W3CDTF">2018-06-18T00:06:26Z</dcterms:modified>
</cp:coreProperties>
</file>