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0401-60CF-455A-8345-2F98024A88B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DB9B-5C15-4427-8C8E-181A5109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3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0401-60CF-455A-8345-2F98024A88B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DB9B-5C15-4427-8C8E-181A5109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7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0401-60CF-455A-8345-2F98024A88B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DB9B-5C15-4427-8C8E-181A5109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55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0401-60CF-455A-8345-2F98024A88B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DB9B-5C15-4427-8C8E-181A51097D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9575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0401-60CF-455A-8345-2F98024A88B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DB9B-5C15-4427-8C8E-181A5109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19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0401-60CF-455A-8345-2F98024A88B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DB9B-5C15-4427-8C8E-181A5109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59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0401-60CF-455A-8345-2F98024A88B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DB9B-5C15-4427-8C8E-181A5109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39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0401-60CF-455A-8345-2F98024A88B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DB9B-5C15-4427-8C8E-181A5109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36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0401-60CF-455A-8345-2F98024A88B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DB9B-5C15-4427-8C8E-181A5109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0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0401-60CF-455A-8345-2F98024A88B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DB9B-5C15-4427-8C8E-181A5109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6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0401-60CF-455A-8345-2F98024A88B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DB9B-5C15-4427-8C8E-181A5109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0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0401-60CF-455A-8345-2F98024A88B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DB9B-5C15-4427-8C8E-181A5109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7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0401-60CF-455A-8345-2F98024A88B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DB9B-5C15-4427-8C8E-181A5109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0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0401-60CF-455A-8345-2F98024A88B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DB9B-5C15-4427-8C8E-181A5109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2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0401-60CF-455A-8345-2F98024A88B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DB9B-5C15-4427-8C8E-181A5109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2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0401-60CF-455A-8345-2F98024A88B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DB9B-5C15-4427-8C8E-181A5109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0401-60CF-455A-8345-2F98024A88B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DB9B-5C15-4427-8C8E-181A5109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1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6D20401-60CF-455A-8345-2F98024A88B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2DB9B-5C15-4427-8C8E-181A5109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88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Cardiopulmonary Auscultation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8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 to the normal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normal heart sound (</a:t>
            </a:r>
            <a:r>
              <a:rPr lang="en-US" dirty="0" err="1" smtClean="0"/>
              <a:t>lub</a:t>
            </a:r>
            <a:r>
              <a:rPr lang="en-US" dirty="0" smtClean="0"/>
              <a:t> dub or S1 and S2)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Lub</a:t>
            </a:r>
            <a:r>
              <a:rPr lang="en-US" dirty="0" smtClean="0"/>
              <a:t>” is closing of valves between atria and ventricles</a:t>
            </a:r>
          </a:p>
          <a:p>
            <a:r>
              <a:rPr lang="en-US" dirty="0" smtClean="0"/>
              <a:t>“Dub” is the closing of valves between ventricles and pulmonary arteries or aorta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45" y="3622962"/>
            <a:ext cx="3068782" cy="30687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76582" y="5507182"/>
            <a:ext cx="6026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LUB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8918" y="5268463"/>
            <a:ext cx="6026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LUB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0417" y="5071297"/>
            <a:ext cx="6026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DUB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4667" y="5157353"/>
            <a:ext cx="6026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DUB</a:t>
            </a:r>
            <a:endParaRPr lang="en-US" sz="8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890" y="6298551"/>
            <a:ext cx="2093980" cy="39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981" y="1764522"/>
            <a:ext cx="3273135" cy="45797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0883" y="1984664"/>
            <a:ext cx="43537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Systole – the time between S1 and S2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Diastole – the resting period of heart between heart beats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Abnormal heart sounds occur in systole or diastole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 smtClean="0"/>
              <a:t>Phases of the heartbeat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423" y="6344271"/>
            <a:ext cx="2093980" cy="39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 sounds of the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22600"/>
            <a:ext cx="8237626" cy="5257800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Atrial </a:t>
            </a:r>
            <a:r>
              <a:rPr lang="en-US" dirty="0"/>
              <a:t>fibrillation - rapid and irregular beat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Mitral </a:t>
            </a:r>
            <a:r>
              <a:rPr lang="en-US" dirty="0"/>
              <a:t>regurgitation - whoosh sound caused by backward flow of blood through faulty mitral valve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Mitral </a:t>
            </a:r>
            <a:r>
              <a:rPr lang="en-US" dirty="0"/>
              <a:t>valve click - sharp whoosh sound caused by a prolapsed mitral valve being pulled back suddenly by the chordae </a:t>
            </a:r>
            <a:r>
              <a:rPr lang="en-US" dirty="0" err="1"/>
              <a:t>tendineae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Patent </a:t>
            </a:r>
            <a:r>
              <a:rPr lang="en-US" dirty="0"/>
              <a:t>Ductus Arteriosus (PDA) – constant whoosh sound caused by blood from a persistent fetal blood vessel moving blood from the aorta to pulmonary artery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Pulmonic </a:t>
            </a:r>
            <a:r>
              <a:rPr lang="en-US" dirty="0"/>
              <a:t>stenosis - extra sound caused by obstruction of flow from the right ventricle of the heart to the pulmonary artery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err="1" smtClean="0"/>
              <a:t>Subaortic</a:t>
            </a:r>
            <a:r>
              <a:rPr lang="en-US" dirty="0" smtClean="0"/>
              <a:t> </a:t>
            </a:r>
            <a:r>
              <a:rPr lang="en-US" dirty="0"/>
              <a:t>stenosis (SAS) - whoosh sound caused by the flow of blood from the left ventricle being restricted under the aortic valve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Ventricular </a:t>
            </a:r>
            <a:r>
              <a:rPr lang="en-US" dirty="0"/>
              <a:t>Septal Defect (VSD) – whoosh on second heart sound caused by turbulent flow into the left ventricle from the left atrium</a:t>
            </a:r>
          </a:p>
          <a:p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919" y="3951500"/>
            <a:ext cx="2381250" cy="1905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189" y="6187207"/>
            <a:ext cx="2093980" cy="39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2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 to the lungs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45" y="2260852"/>
            <a:ext cx="3865305" cy="3726015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460" y="6298551"/>
            <a:ext cx="2093980" cy="393193"/>
          </a:xfrm>
          <a:prstGeom prst="rect">
            <a:avLst/>
          </a:prstGeom>
        </p:spPr>
      </p:pic>
      <p:pic>
        <p:nvPicPr>
          <p:cNvPr id="2052" name="Picture 4" descr="Image result for dog lung auscul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610" y="2567010"/>
            <a:ext cx="4027224" cy="31137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91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 lung sounds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952" y="1645920"/>
            <a:ext cx="7869237" cy="482346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Wheeze </a:t>
            </a:r>
            <a:r>
              <a:rPr lang="en-US" dirty="0"/>
              <a:t>– course whistling sound that varies in pitch and caused by narrowing of airway anywhere from the trachea to </a:t>
            </a:r>
            <a:r>
              <a:rPr lang="en-US" dirty="0" smtClean="0"/>
              <a:t>lungs 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Monophonic </a:t>
            </a:r>
            <a:r>
              <a:rPr lang="en-US" dirty="0"/>
              <a:t>wheeze – same as above, but the sound has the same pitch when breathing in and out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Pleural </a:t>
            </a:r>
            <a:r>
              <a:rPr lang="en-US" dirty="0"/>
              <a:t>friction rub- clicking sound caused by layers of the inflamed pleural membrane rubbing against each other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Stridor </a:t>
            </a:r>
            <a:r>
              <a:rPr lang="en-US" dirty="0"/>
              <a:t>- a high pitched vibrating noise caused by obstruction of the trachea or larynx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err="1" smtClean="0"/>
              <a:t>Stertor</a:t>
            </a:r>
            <a:r>
              <a:rPr lang="en-US" dirty="0" smtClean="0"/>
              <a:t> </a:t>
            </a:r>
            <a:r>
              <a:rPr lang="en-US" dirty="0"/>
              <a:t>- heavy snoring or gasping heard on inspiration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Crackles </a:t>
            </a:r>
            <a:r>
              <a:rPr lang="en-US" dirty="0"/>
              <a:t>– popping or crackling sounds heard on inspiration caused by a buildup of fluid, mucus or pus in the small airways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Pulmonary </a:t>
            </a:r>
            <a:r>
              <a:rPr lang="en-US" dirty="0"/>
              <a:t>edema – gurgling or crackling sound heard at the end of inspiration caused by fluid accumulation in the tissue and air spaces of the lungs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8833485" y="2225040"/>
            <a:ext cx="2497455" cy="332994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554" y="6187207"/>
            <a:ext cx="2093980" cy="39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7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Stethoscope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230" y="1853248"/>
            <a:ext cx="3094735" cy="444027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554980" y="1185289"/>
            <a:ext cx="2287932" cy="667959"/>
            <a:chOff x="5554980" y="1185289"/>
            <a:chExt cx="2287932" cy="667959"/>
          </a:xfrm>
        </p:grpSpPr>
        <p:sp>
          <p:nvSpPr>
            <p:cNvPr id="14" name="TextBox 13"/>
            <p:cNvSpPr txBox="1"/>
            <p:nvPr/>
          </p:nvSpPr>
          <p:spPr>
            <a:xfrm>
              <a:off x="6002682" y="1185289"/>
              <a:ext cx="1840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Earpiece 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5554980" y="1483916"/>
              <a:ext cx="457200" cy="3693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537960" y="1899414"/>
            <a:ext cx="6560874" cy="646331"/>
            <a:chOff x="6537960" y="1899414"/>
            <a:chExt cx="6560874" cy="646331"/>
          </a:xfrm>
        </p:grpSpPr>
        <p:sp>
          <p:nvSpPr>
            <p:cNvPr id="19" name="Rectangle 18"/>
            <p:cNvSpPr/>
            <p:nvPr/>
          </p:nvSpPr>
          <p:spPr>
            <a:xfrm>
              <a:off x="7002834" y="1899414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smtClean="0"/>
                <a:t>Binaural </a:t>
              </a:r>
              <a:r>
                <a:rPr lang="en-US" dirty="0"/>
                <a:t>piece</a:t>
              </a:r>
            </a:p>
            <a:p>
              <a:r>
                <a:rPr lang="en-US" dirty="0"/>
                <a:t>  </a:t>
              </a:r>
              <a:r>
                <a:rPr lang="en-US" dirty="0" smtClean="0"/>
                <a:t>(</a:t>
              </a:r>
              <a:r>
                <a:rPr lang="en-US" dirty="0"/>
                <a:t>Ear tubing)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6537960" y="2222579"/>
              <a:ext cx="464874" cy="1434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7220965" y="4935974"/>
            <a:ext cx="2195270" cy="369332"/>
            <a:chOff x="7220965" y="4935974"/>
            <a:chExt cx="2195270" cy="369332"/>
          </a:xfrm>
        </p:grpSpPr>
        <p:sp>
          <p:nvSpPr>
            <p:cNvPr id="23" name="Rectangle 22"/>
            <p:cNvSpPr/>
            <p:nvPr/>
          </p:nvSpPr>
          <p:spPr>
            <a:xfrm>
              <a:off x="7626963" y="4935974"/>
              <a:ext cx="17892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Flexible tubing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7220965" y="5132070"/>
              <a:ext cx="37998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746912" y="3750218"/>
            <a:ext cx="2310738" cy="646331"/>
            <a:chOff x="1746912" y="3750218"/>
            <a:chExt cx="2310738" cy="646331"/>
          </a:xfrm>
        </p:grpSpPr>
        <p:sp>
          <p:nvSpPr>
            <p:cNvPr id="26" name="Rectangle 25"/>
            <p:cNvSpPr/>
            <p:nvPr/>
          </p:nvSpPr>
          <p:spPr>
            <a:xfrm>
              <a:off x="1746912" y="3750218"/>
              <a:ext cx="16363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Chest </a:t>
              </a:r>
              <a:r>
                <a:rPr lang="en-US" dirty="0" smtClean="0"/>
                <a:t>piece</a:t>
              </a:r>
            </a:p>
            <a:p>
              <a:r>
                <a:rPr lang="en-US" dirty="0" smtClean="0"/>
                <a:t>(diaphragm</a:t>
              </a:r>
              <a:r>
                <a:rPr lang="en-US" dirty="0"/>
                <a:t>)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314700" y="4073384"/>
              <a:ext cx="7429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481" y="6293520"/>
            <a:ext cx="209720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5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Stethoscope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530" y="1371600"/>
            <a:ext cx="6949783" cy="5212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554" y="6187207"/>
            <a:ext cx="2093980" cy="39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8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Listen!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393" y="1314518"/>
            <a:ext cx="4272478" cy="5337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554" y="6187207"/>
            <a:ext cx="2093980" cy="39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5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</TotalTime>
  <Words>384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</vt:lpstr>
      <vt:lpstr>Wingdings 3</vt:lpstr>
      <vt:lpstr>Ion</vt:lpstr>
      <vt:lpstr>Cardiopulmonary Auscultation</vt:lpstr>
      <vt:lpstr>Listening to the normal heart</vt:lpstr>
      <vt:lpstr>Phases of the heartbeat</vt:lpstr>
      <vt:lpstr>Abnormal sounds of the heart</vt:lpstr>
      <vt:lpstr>Listening to the lungs</vt:lpstr>
      <vt:lpstr>Abnormal lung sounds</vt:lpstr>
      <vt:lpstr>The Stethoscope</vt:lpstr>
      <vt:lpstr>Using Stethoscope</vt:lpstr>
      <vt:lpstr>Time to Listen!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Cardiopulmonary Auscultation</dc:title>
  <dc:creator>Heidi Ward</dc:creator>
  <cp:lastModifiedBy>Heidi Ward</cp:lastModifiedBy>
  <cp:revision>9</cp:revision>
  <dcterms:created xsi:type="dcterms:W3CDTF">2017-06-14T23:51:24Z</dcterms:created>
  <dcterms:modified xsi:type="dcterms:W3CDTF">2018-02-12T19:33:19Z</dcterms:modified>
</cp:coreProperties>
</file>