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30" autoAdjust="0"/>
  </p:normalViewPr>
  <p:slideViewPr>
    <p:cSldViewPr snapToGrid="0">
      <p:cViewPr varScale="1">
        <p:scale>
          <a:sx n="84" d="100"/>
          <a:sy n="84"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12/19/2017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12/19/2017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12/19/2017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12/19/2017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12/19/2017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12/19/2017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Blood cytology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48676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TIME!</a:t>
            </a:r>
            <a:endParaRPr lang="en-US" dirty="0"/>
          </a:p>
        </p:txBody>
      </p:sp>
      <p:pic>
        <p:nvPicPr>
          <p:cNvPr id="4" name="Picture 3"/>
          <p:cNvPicPr>
            <a:picLocks noChangeAspect="1"/>
          </p:cNvPicPr>
          <p:nvPr/>
        </p:nvPicPr>
        <p:blipFill>
          <a:blip r:embed="rId2"/>
          <a:stretch>
            <a:fillRect/>
          </a:stretch>
        </p:blipFill>
        <p:spPr>
          <a:xfrm>
            <a:off x="4464050" y="1640114"/>
            <a:ext cx="5905500" cy="3810000"/>
          </a:xfrm>
          <a:prstGeom prst="rect">
            <a:avLst/>
          </a:prstGeom>
        </p:spPr>
      </p:pic>
    </p:spTree>
    <p:extLst>
      <p:ext uri="{BB962C8B-B14F-4D97-AF65-F5344CB8AC3E}">
        <p14:creationId xmlns:p14="http://schemas.microsoft.com/office/powerpoint/2010/main" val="1495767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blood cytology?</a:t>
            </a:r>
            <a:endParaRPr lang="en-US" dirty="0"/>
          </a:p>
        </p:txBody>
      </p:sp>
      <p:sp>
        <p:nvSpPr>
          <p:cNvPr id="3" name="Content Placeholder 2"/>
          <p:cNvSpPr>
            <a:spLocks noGrp="1"/>
          </p:cNvSpPr>
          <p:nvPr>
            <p:ph idx="1"/>
          </p:nvPr>
        </p:nvSpPr>
        <p:spPr/>
        <p:txBody>
          <a:bodyPr/>
          <a:lstStyle/>
          <a:p>
            <a:r>
              <a:rPr lang="en-US" dirty="0" smtClean="0"/>
              <a:t>The </a:t>
            </a:r>
            <a:r>
              <a:rPr lang="en-US" dirty="0"/>
              <a:t>study of the microscopic appearance of cells, especially for the diagnosis of abnormalities and malignancies</a:t>
            </a:r>
          </a:p>
          <a:p>
            <a:r>
              <a:rPr lang="en-US" dirty="0" smtClean="0"/>
              <a:t>The veterinarian or pathologist uses </a:t>
            </a:r>
            <a:r>
              <a:rPr lang="en-US" dirty="0"/>
              <a:t>a microscope to examine the individual cells in the </a:t>
            </a:r>
            <a:r>
              <a:rPr lang="en-US" dirty="0" smtClean="0"/>
              <a:t>blood sample</a:t>
            </a:r>
          </a:p>
          <a:p>
            <a:r>
              <a:rPr lang="en-US" dirty="0" smtClean="0"/>
              <a:t>Blood samples should be prepared ASAP</a:t>
            </a:r>
            <a:endParaRPr lang="en-US" dirty="0"/>
          </a:p>
        </p:txBody>
      </p:sp>
      <p:pic>
        <p:nvPicPr>
          <p:cNvPr id="4098" name="Picture 2" descr="Image result for cytology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1861" y="4443412"/>
            <a:ext cx="2247900"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986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see individual cells under a microscope?</a:t>
            </a:r>
            <a:endParaRPr lang="en-US" dirty="0"/>
          </a:p>
        </p:txBody>
      </p:sp>
      <p:sp>
        <p:nvSpPr>
          <p:cNvPr id="3" name="Content Placeholder 2"/>
          <p:cNvSpPr>
            <a:spLocks noGrp="1"/>
          </p:cNvSpPr>
          <p:nvPr>
            <p:ph idx="1"/>
          </p:nvPr>
        </p:nvSpPr>
        <p:spPr/>
        <p:txBody>
          <a:bodyPr/>
          <a:lstStyle/>
          <a:p>
            <a:r>
              <a:rPr lang="en-US" dirty="0" smtClean="0"/>
              <a:t>A single blood drop is used to make a blood smear on a glass slide</a:t>
            </a:r>
          </a:p>
          <a:p>
            <a:r>
              <a:rPr lang="en-US" dirty="0" smtClean="0"/>
              <a:t>The blood smear is allowed to dry at room temperature </a:t>
            </a:r>
          </a:p>
          <a:p>
            <a:r>
              <a:rPr lang="en-US" dirty="0" smtClean="0"/>
              <a:t>The blood on the slide is stained</a:t>
            </a:r>
          </a:p>
          <a:p>
            <a:r>
              <a:rPr lang="en-US" dirty="0" smtClean="0"/>
              <a:t>Each cell type can now be distinguished under a microscope!</a:t>
            </a:r>
            <a:endParaRPr lang="en-US" dirty="0"/>
          </a:p>
        </p:txBody>
      </p:sp>
      <p:pic>
        <p:nvPicPr>
          <p:cNvPr id="4" name="Picture 3"/>
          <p:cNvPicPr>
            <a:picLocks noChangeAspect="1"/>
          </p:cNvPicPr>
          <p:nvPr/>
        </p:nvPicPr>
        <p:blipFill>
          <a:blip r:embed="rId2"/>
          <a:stretch>
            <a:fillRect/>
          </a:stretch>
        </p:blipFill>
        <p:spPr>
          <a:xfrm rot="5400000">
            <a:off x="6479118" y="4131252"/>
            <a:ext cx="2095500" cy="2876550"/>
          </a:xfrm>
          <a:prstGeom prst="rect">
            <a:avLst/>
          </a:prstGeom>
        </p:spPr>
      </p:pic>
    </p:spTree>
    <p:extLst>
      <p:ext uri="{BB962C8B-B14F-4D97-AF65-F5344CB8AC3E}">
        <p14:creationId xmlns:p14="http://schemas.microsoft.com/office/powerpoint/2010/main" val="3865938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we see on the slide?</a:t>
            </a:r>
            <a:endParaRPr lang="en-US" dirty="0"/>
          </a:p>
        </p:txBody>
      </p:sp>
      <p:pic>
        <p:nvPicPr>
          <p:cNvPr id="3" name="Picture 2"/>
          <p:cNvPicPr>
            <a:picLocks noChangeAspect="1"/>
          </p:cNvPicPr>
          <p:nvPr/>
        </p:nvPicPr>
        <p:blipFill>
          <a:blip r:embed="rId2"/>
          <a:stretch>
            <a:fillRect/>
          </a:stretch>
        </p:blipFill>
        <p:spPr>
          <a:xfrm>
            <a:off x="4146933" y="971609"/>
            <a:ext cx="6396210" cy="5116968"/>
          </a:xfrm>
          <a:prstGeom prst="rect">
            <a:avLst/>
          </a:prstGeom>
        </p:spPr>
      </p:pic>
      <p:sp>
        <p:nvSpPr>
          <p:cNvPr id="6" name="Rectangle 5"/>
          <p:cNvSpPr/>
          <p:nvPr/>
        </p:nvSpPr>
        <p:spPr>
          <a:xfrm>
            <a:off x="9055865" y="5702986"/>
            <a:ext cx="1465244" cy="3673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867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cell abnormalities</a:t>
            </a:r>
            <a:endParaRPr lang="en-US" dirty="0"/>
          </a:p>
        </p:txBody>
      </p:sp>
      <p:pic>
        <p:nvPicPr>
          <p:cNvPr id="4" name="Picture 3"/>
          <p:cNvPicPr>
            <a:picLocks noChangeAspect="1"/>
          </p:cNvPicPr>
          <p:nvPr/>
        </p:nvPicPr>
        <p:blipFill rotWithShape="1">
          <a:blip r:embed="rId2"/>
          <a:srcRect t="1556" r="76790" b="82727"/>
          <a:stretch/>
        </p:blipFill>
        <p:spPr>
          <a:xfrm>
            <a:off x="4548932" y="1274064"/>
            <a:ext cx="1191578" cy="971550"/>
          </a:xfrm>
          <a:prstGeom prst="rect">
            <a:avLst/>
          </a:prstGeom>
        </p:spPr>
      </p:pic>
      <p:pic>
        <p:nvPicPr>
          <p:cNvPr id="6" name="Picture 5"/>
          <p:cNvPicPr>
            <a:picLocks noChangeAspect="1"/>
          </p:cNvPicPr>
          <p:nvPr/>
        </p:nvPicPr>
        <p:blipFill rotWithShape="1">
          <a:blip r:embed="rId3"/>
          <a:srcRect l="53643" t="47845" r="26317" b="36085"/>
          <a:stretch/>
        </p:blipFill>
        <p:spPr>
          <a:xfrm>
            <a:off x="8554479" y="3846844"/>
            <a:ext cx="1028700" cy="994410"/>
          </a:xfrm>
          <a:prstGeom prst="rect">
            <a:avLst/>
          </a:prstGeom>
        </p:spPr>
      </p:pic>
      <p:pic>
        <p:nvPicPr>
          <p:cNvPr id="7" name="Picture 6"/>
          <p:cNvPicPr>
            <a:picLocks noChangeAspect="1"/>
          </p:cNvPicPr>
          <p:nvPr/>
        </p:nvPicPr>
        <p:blipFill rotWithShape="1">
          <a:blip r:embed="rId3"/>
          <a:srcRect l="80289" t="22663" b="60159"/>
          <a:stretch/>
        </p:blipFill>
        <p:spPr>
          <a:xfrm>
            <a:off x="8508014" y="1182624"/>
            <a:ext cx="1011810" cy="1062990"/>
          </a:xfrm>
          <a:prstGeom prst="rect">
            <a:avLst/>
          </a:prstGeom>
        </p:spPr>
      </p:pic>
      <p:pic>
        <p:nvPicPr>
          <p:cNvPr id="8" name="Picture 7"/>
          <p:cNvPicPr>
            <a:picLocks noChangeAspect="1"/>
          </p:cNvPicPr>
          <p:nvPr/>
        </p:nvPicPr>
        <p:blipFill rotWithShape="1">
          <a:blip r:embed="rId3"/>
          <a:srcRect l="55287" t="1913" r="27934" b="83679"/>
          <a:stretch/>
        </p:blipFill>
        <p:spPr>
          <a:xfrm>
            <a:off x="6791861" y="1363855"/>
            <a:ext cx="891540" cy="891540"/>
          </a:xfrm>
          <a:prstGeom prst="rect">
            <a:avLst/>
          </a:prstGeom>
        </p:spPr>
      </p:pic>
      <p:pic>
        <p:nvPicPr>
          <p:cNvPr id="10" name="Picture 9"/>
          <p:cNvPicPr>
            <a:picLocks noChangeAspect="1"/>
          </p:cNvPicPr>
          <p:nvPr/>
        </p:nvPicPr>
        <p:blipFill rotWithShape="1">
          <a:blip r:embed="rId3"/>
          <a:srcRect l="76355" t="44890" b="33868"/>
          <a:stretch/>
        </p:blipFill>
        <p:spPr>
          <a:xfrm>
            <a:off x="6643271" y="3550313"/>
            <a:ext cx="1213740" cy="1314450"/>
          </a:xfrm>
          <a:prstGeom prst="rect">
            <a:avLst/>
          </a:prstGeom>
        </p:spPr>
      </p:pic>
      <p:pic>
        <p:nvPicPr>
          <p:cNvPr id="11" name="Picture 10"/>
          <p:cNvPicPr>
            <a:picLocks noChangeAspect="1"/>
          </p:cNvPicPr>
          <p:nvPr/>
        </p:nvPicPr>
        <p:blipFill rotWithShape="1">
          <a:blip r:embed="rId3"/>
          <a:srcRect t="72412" r="75080" b="6901"/>
          <a:stretch/>
        </p:blipFill>
        <p:spPr>
          <a:xfrm>
            <a:off x="4540489" y="3561094"/>
            <a:ext cx="1279207" cy="1280160"/>
          </a:xfrm>
          <a:prstGeom prst="rect">
            <a:avLst/>
          </a:prstGeom>
        </p:spPr>
      </p:pic>
      <p:sp>
        <p:nvSpPr>
          <p:cNvPr id="12" name="TextBox 11"/>
          <p:cNvSpPr txBox="1"/>
          <p:nvPr/>
        </p:nvSpPr>
        <p:spPr>
          <a:xfrm>
            <a:off x="6599460" y="2300478"/>
            <a:ext cx="1314450" cy="369332"/>
          </a:xfrm>
          <a:prstGeom prst="rect">
            <a:avLst/>
          </a:prstGeom>
          <a:noFill/>
        </p:spPr>
        <p:txBody>
          <a:bodyPr wrap="square" rtlCol="0">
            <a:spAutoFit/>
          </a:bodyPr>
          <a:lstStyle/>
          <a:p>
            <a:pPr algn="ctr"/>
            <a:r>
              <a:rPr lang="en-US" dirty="0" smtClean="0"/>
              <a:t>Spherocyte</a:t>
            </a:r>
            <a:endParaRPr lang="en-US" dirty="0"/>
          </a:p>
        </p:txBody>
      </p:sp>
      <p:sp>
        <p:nvSpPr>
          <p:cNvPr id="13" name="TextBox 12"/>
          <p:cNvSpPr txBox="1"/>
          <p:nvPr/>
        </p:nvSpPr>
        <p:spPr>
          <a:xfrm>
            <a:off x="4471493" y="2295144"/>
            <a:ext cx="1314450" cy="369332"/>
          </a:xfrm>
          <a:prstGeom prst="rect">
            <a:avLst/>
          </a:prstGeom>
          <a:noFill/>
        </p:spPr>
        <p:txBody>
          <a:bodyPr wrap="square" rtlCol="0">
            <a:spAutoFit/>
          </a:bodyPr>
          <a:lstStyle/>
          <a:p>
            <a:pPr algn="ctr"/>
            <a:r>
              <a:rPr lang="en-US" dirty="0" smtClean="0"/>
              <a:t>Normal</a:t>
            </a:r>
            <a:endParaRPr lang="en-US" dirty="0"/>
          </a:p>
        </p:txBody>
      </p:sp>
      <p:sp>
        <p:nvSpPr>
          <p:cNvPr id="14" name="TextBox 13"/>
          <p:cNvSpPr txBox="1"/>
          <p:nvPr/>
        </p:nvSpPr>
        <p:spPr>
          <a:xfrm>
            <a:off x="8339265" y="2290697"/>
            <a:ext cx="1314450" cy="369332"/>
          </a:xfrm>
          <a:prstGeom prst="rect">
            <a:avLst/>
          </a:prstGeom>
          <a:noFill/>
        </p:spPr>
        <p:txBody>
          <a:bodyPr wrap="square" rtlCol="0">
            <a:spAutoFit/>
          </a:bodyPr>
          <a:lstStyle/>
          <a:p>
            <a:pPr algn="ctr"/>
            <a:r>
              <a:rPr lang="en-US" dirty="0" smtClean="0"/>
              <a:t>Target cell</a:t>
            </a:r>
            <a:endParaRPr lang="en-US" dirty="0"/>
          </a:p>
        </p:txBody>
      </p:sp>
      <p:sp>
        <p:nvSpPr>
          <p:cNvPr id="16" name="TextBox 15"/>
          <p:cNvSpPr txBox="1"/>
          <p:nvPr/>
        </p:nvSpPr>
        <p:spPr>
          <a:xfrm>
            <a:off x="4457700" y="4870097"/>
            <a:ext cx="1453829" cy="369332"/>
          </a:xfrm>
          <a:prstGeom prst="rect">
            <a:avLst/>
          </a:prstGeom>
          <a:noFill/>
        </p:spPr>
        <p:txBody>
          <a:bodyPr wrap="square" rtlCol="0">
            <a:spAutoFit/>
          </a:bodyPr>
          <a:lstStyle/>
          <a:p>
            <a:pPr algn="ctr"/>
            <a:r>
              <a:rPr lang="en-US" dirty="0" err="1" smtClean="0"/>
              <a:t>Acanthocyte</a:t>
            </a:r>
            <a:endParaRPr lang="en-US" dirty="0"/>
          </a:p>
        </p:txBody>
      </p:sp>
      <p:sp>
        <p:nvSpPr>
          <p:cNvPr id="18" name="TextBox 17"/>
          <p:cNvSpPr txBox="1"/>
          <p:nvPr/>
        </p:nvSpPr>
        <p:spPr>
          <a:xfrm>
            <a:off x="6597551" y="4864763"/>
            <a:ext cx="1314450" cy="369332"/>
          </a:xfrm>
          <a:prstGeom prst="rect">
            <a:avLst/>
          </a:prstGeom>
          <a:noFill/>
        </p:spPr>
        <p:txBody>
          <a:bodyPr wrap="square" rtlCol="0">
            <a:spAutoFit/>
          </a:bodyPr>
          <a:lstStyle/>
          <a:p>
            <a:pPr algn="ctr"/>
            <a:r>
              <a:rPr lang="en-US" dirty="0" smtClean="0"/>
              <a:t>Echinocyte</a:t>
            </a:r>
            <a:endParaRPr lang="en-US" dirty="0"/>
          </a:p>
        </p:txBody>
      </p:sp>
      <p:sp>
        <p:nvSpPr>
          <p:cNvPr id="19" name="TextBox 18"/>
          <p:cNvSpPr txBox="1"/>
          <p:nvPr/>
        </p:nvSpPr>
        <p:spPr>
          <a:xfrm>
            <a:off x="8411604" y="4864763"/>
            <a:ext cx="1314450" cy="369332"/>
          </a:xfrm>
          <a:prstGeom prst="rect">
            <a:avLst/>
          </a:prstGeom>
          <a:noFill/>
        </p:spPr>
        <p:txBody>
          <a:bodyPr wrap="square" rtlCol="0">
            <a:spAutoFit/>
          </a:bodyPr>
          <a:lstStyle/>
          <a:p>
            <a:pPr algn="ctr"/>
            <a:r>
              <a:rPr lang="en-US" dirty="0" err="1" smtClean="0"/>
              <a:t>Schistocyte</a:t>
            </a:r>
            <a:endParaRPr lang="en-US" dirty="0"/>
          </a:p>
        </p:txBody>
      </p:sp>
    </p:spTree>
    <p:extLst>
      <p:ext uri="{BB962C8B-B14F-4D97-AF65-F5344CB8AC3E}">
        <p14:creationId xmlns:p14="http://schemas.microsoft.com/office/powerpoint/2010/main" val="282502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Inflammation or infection?</a:t>
            </a:r>
            <a:endParaRPr lang="en-US" dirty="0"/>
          </a:p>
        </p:txBody>
      </p:sp>
      <p:pic>
        <p:nvPicPr>
          <p:cNvPr id="9" name="Picture 8"/>
          <p:cNvPicPr>
            <a:picLocks noChangeAspect="1"/>
          </p:cNvPicPr>
          <p:nvPr/>
        </p:nvPicPr>
        <p:blipFill rotWithShape="1">
          <a:blip r:embed="rId2"/>
          <a:srcRect l="36583" t="21190" r="2665" b="3654"/>
          <a:stretch/>
        </p:blipFill>
        <p:spPr>
          <a:xfrm>
            <a:off x="7235190" y="1303020"/>
            <a:ext cx="3691890" cy="3429000"/>
          </a:xfrm>
          <a:prstGeom prst="rect">
            <a:avLst/>
          </a:prstGeom>
        </p:spPr>
      </p:pic>
      <p:sp>
        <p:nvSpPr>
          <p:cNvPr id="10" name="TextBox 9"/>
          <p:cNvSpPr txBox="1"/>
          <p:nvPr/>
        </p:nvSpPr>
        <p:spPr>
          <a:xfrm>
            <a:off x="3851910" y="1531620"/>
            <a:ext cx="3052439" cy="1200329"/>
          </a:xfrm>
          <a:prstGeom prst="rect">
            <a:avLst/>
          </a:prstGeom>
          <a:noFill/>
        </p:spPr>
        <p:txBody>
          <a:bodyPr wrap="none" rtlCol="0">
            <a:spAutoFit/>
          </a:bodyPr>
          <a:lstStyle/>
          <a:p>
            <a:pPr marL="342900" indent="-342900">
              <a:buAutoNum type="alphaUcPeriod"/>
            </a:pPr>
            <a:r>
              <a:rPr lang="en-US" dirty="0" smtClean="0"/>
              <a:t>Normal mature neutrophil</a:t>
            </a:r>
          </a:p>
          <a:p>
            <a:pPr marL="342900" indent="-342900">
              <a:buAutoNum type="alphaUcPeriod"/>
            </a:pPr>
            <a:r>
              <a:rPr lang="en-US" dirty="0" smtClean="0"/>
              <a:t>Toxic neutrophil </a:t>
            </a:r>
          </a:p>
          <a:p>
            <a:pPr marL="342900" indent="-342900">
              <a:buAutoNum type="alphaUcPeriod"/>
            </a:pPr>
            <a:r>
              <a:rPr lang="en-US" dirty="0" smtClean="0"/>
              <a:t>Normal banded neutrophil</a:t>
            </a:r>
          </a:p>
          <a:p>
            <a:pPr marL="342900" indent="-342900">
              <a:buAutoNum type="alphaUcPeriod"/>
            </a:pPr>
            <a:r>
              <a:rPr lang="en-US" dirty="0" smtClean="0"/>
              <a:t>Banded toxic neutrophil</a:t>
            </a:r>
            <a:endParaRPr lang="en-US" dirty="0"/>
          </a:p>
        </p:txBody>
      </p:sp>
      <p:sp>
        <p:nvSpPr>
          <p:cNvPr id="11" name="TextBox 10"/>
          <p:cNvSpPr txBox="1"/>
          <p:nvPr/>
        </p:nvSpPr>
        <p:spPr>
          <a:xfrm>
            <a:off x="3851910" y="5212080"/>
            <a:ext cx="6823710" cy="1200329"/>
          </a:xfrm>
          <a:prstGeom prst="rect">
            <a:avLst/>
          </a:prstGeom>
          <a:noFill/>
          <a:ln>
            <a:solidFill>
              <a:schemeClr val="tx1"/>
            </a:solidFill>
          </a:ln>
        </p:spPr>
        <p:txBody>
          <a:bodyPr wrap="square" rtlCol="0">
            <a:spAutoFit/>
          </a:bodyPr>
          <a:lstStyle/>
          <a:p>
            <a:r>
              <a:rPr lang="en-US" dirty="0" smtClean="0"/>
              <a:t>* Banded neutrophils are immature meaning that the body is cranking up production to be distributed anywhere in the body (inflammation). The presence of  bluish granules and an enlarged nucleus means the neutrophil is gearing up to fight something in the blood (infection).</a:t>
            </a:r>
            <a:endParaRPr lang="en-US" dirty="0"/>
          </a:p>
        </p:txBody>
      </p:sp>
    </p:spTree>
    <p:extLst>
      <p:ext uri="{BB962C8B-B14F-4D97-AF65-F5344CB8AC3E}">
        <p14:creationId xmlns:p14="http://schemas.microsoft.com/office/powerpoint/2010/main" val="333315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neoplasia?</a:t>
            </a:r>
            <a:endParaRPr lang="en-US" dirty="0"/>
          </a:p>
        </p:txBody>
      </p:sp>
      <p:sp>
        <p:nvSpPr>
          <p:cNvPr id="7" name="TextBox 6"/>
          <p:cNvSpPr txBox="1"/>
          <p:nvPr/>
        </p:nvSpPr>
        <p:spPr>
          <a:xfrm>
            <a:off x="3738977" y="1018797"/>
            <a:ext cx="4480560" cy="1477328"/>
          </a:xfrm>
          <a:prstGeom prst="rect">
            <a:avLst/>
          </a:prstGeom>
          <a:noFill/>
        </p:spPr>
        <p:txBody>
          <a:bodyPr wrap="square" rtlCol="0">
            <a:spAutoFit/>
          </a:bodyPr>
          <a:lstStyle/>
          <a:p>
            <a:pPr marL="342900" indent="-342900">
              <a:buAutoNum type="alphaUcPeriod"/>
            </a:pPr>
            <a:r>
              <a:rPr lang="en-US" dirty="0" smtClean="0"/>
              <a:t>Large clusters of cells that are not RBCs</a:t>
            </a:r>
          </a:p>
          <a:p>
            <a:pPr marL="342900" indent="-342900">
              <a:buAutoNum type="alphaUcPeriod"/>
            </a:pPr>
            <a:r>
              <a:rPr lang="en-US" dirty="0" smtClean="0"/>
              <a:t>Cells are different sizes and shapes</a:t>
            </a:r>
          </a:p>
          <a:p>
            <a:pPr marL="342900" indent="-342900">
              <a:buAutoNum type="alphaUcPeriod"/>
            </a:pPr>
            <a:r>
              <a:rPr lang="en-US" dirty="0" smtClean="0"/>
              <a:t>Cells have multiple nucleoli</a:t>
            </a:r>
          </a:p>
          <a:p>
            <a:pPr marL="342900" indent="-342900">
              <a:buAutoNum type="alphaUcPeriod"/>
            </a:pPr>
            <a:r>
              <a:rPr lang="en-US" dirty="0" smtClean="0"/>
              <a:t>Active cell division can be visualized</a:t>
            </a:r>
          </a:p>
          <a:p>
            <a:pPr marL="342900" indent="-342900">
              <a:buAutoNum type="alphaUcPeriod"/>
            </a:pPr>
            <a:endParaRPr lang="en-US" dirty="0"/>
          </a:p>
        </p:txBody>
      </p:sp>
      <p:pic>
        <p:nvPicPr>
          <p:cNvPr id="17" name="Picture 16"/>
          <p:cNvPicPr>
            <a:picLocks noChangeAspect="1"/>
          </p:cNvPicPr>
          <p:nvPr/>
        </p:nvPicPr>
        <p:blipFill>
          <a:blip r:embed="rId2"/>
          <a:stretch>
            <a:fillRect/>
          </a:stretch>
        </p:blipFill>
        <p:spPr>
          <a:xfrm>
            <a:off x="5029199" y="2870874"/>
            <a:ext cx="5133975" cy="3358475"/>
          </a:xfrm>
          <a:prstGeom prst="rect">
            <a:avLst/>
          </a:prstGeom>
        </p:spPr>
      </p:pic>
      <p:sp>
        <p:nvSpPr>
          <p:cNvPr id="18" name="TextBox 17"/>
          <p:cNvSpPr txBox="1"/>
          <p:nvPr/>
        </p:nvSpPr>
        <p:spPr>
          <a:xfrm>
            <a:off x="5343525" y="4933950"/>
            <a:ext cx="561975" cy="369332"/>
          </a:xfrm>
          <a:prstGeom prst="rect">
            <a:avLst/>
          </a:prstGeom>
          <a:noFill/>
        </p:spPr>
        <p:txBody>
          <a:bodyPr wrap="square" rtlCol="0">
            <a:spAutoFit/>
          </a:bodyPr>
          <a:lstStyle/>
          <a:p>
            <a:r>
              <a:rPr lang="en-US" b="1" dirty="0" smtClean="0">
                <a:solidFill>
                  <a:schemeClr val="bg1"/>
                </a:solidFill>
              </a:rPr>
              <a:t>D.</a:t>
            </a:r>
            <a:endParaRPr lang="en-US" b="1" dirty="0">
              <a:solidFill>
                <a:schemeClr val="bg1"/>
              </a:solidFill>
            </a:endParaRPr>
          </a:p>
        </p:txBody>
      </p:sp>
      <p:sp>
        <p:nvSpPr>
          <p:cNvPr id="20" name="TextBox 19"/>
          <p:cNvSpPr txBox="1"/>
          <p:nvPr/>
        </p:nvSpPr>
        <p:spPr>
          <a:xfrm>
            <a:off x="7734298" y="5179457"/>
            <a:ext cx="561975" cy="369332"/>
          </a:xfrm>
          <a:prstGeom prst="rect">
            <a:avLst/>
          </a:prstGeom>
          <a:noFill/>
        </p:spPr>
        <p:txBody>
          <a:bodyPr wrap="square" rtlCol="0">
            <a:spAutoFit/>
          </a:bodyPr>
          <a:lstStyle/>
          <a:p>
            <a:r>
              <a:rPr lang="en-US" b="1" dirty="0" smtClean="0">
                <a:solidFill>
                  <a:schemeClr val="bg1"/>
                </a:solidFill>
              </a:rPr>
              <a:t>C.</a:t>
            </a:r>
            <a:endParaRPr lang="en-US" b="1" dirty="0">
              <a:solidFill>
                <a:schemeClr val="bg1"/>
              </a:solidFill>
            </a:endParaRPr>
          </a:p>
        </p:txBody>
      </p:sp>
      <p:sp>
        <p:nvSpPr>
          <p:cNvPr id="19" name="Right Brace 18"/>
          <p:cNvSpPr/>
          <p:nvPr/>
        </p:nvSpPr>
        <p:spPr>
          <a:xfrm flipH="1">
            <a:off x="6648449" y="3209925"/>
            <a:ext cx="342900" cy="1724025"/>
          </a:xfrm>
          <a:prstGeom prst="rightBrace">
            <a:avLst/>
          </a:prstGeom>
          <a:ln w="222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6257924" y="3887271"/>
            <a:ext cx="561975" cy="369332"/>
          </a:xfrm>
          <a:prstGeom prst="rect">
            <a:avLst/>
          </a:prstGeom>
          <a:noFill/>
        </p:spPr>
        <p:txBody>
          <a:bodyPr wrap="square" rtlCol="0">
            <a:spAutoFit/>
          </a:bodyPr>
          <a:lstStyle/>
          <a:p>
            <a:r>
              <a:rPr lang="en-US" b="1" dirty="0" smtClean="0">
                <a:solidFill>
                  <a:schemeClr val="bg1"/>
                </a:solidFill>
              </a:rPr>
              <a:t>B.</a:t>
            </a:r>
            <a:endParaRPr lang="en-US" b="1" dirty="0">
              <a:solidFill>
                <a:schemeClr val="bg1"/>
              </a:solidFill>
            </a:endParaRPr>
          </a:p>
        </p:txBody>
      </p:sp>
      <p:sp>
        <p:nvSpPr>
          <p:cNvPr id="21" name="Left Bracket 20"/>
          <p:cNvSpPr/>
          <p:nvPr/>
        </p:nvSpPr>
        <p:spPr>
          <a:xfrm rot="16200000">
            <a:off x="7957601" y="4758768"/>
            <a:ext cx="409575" cy="2342078"/>
          </a:xfrm>
          <a:prstGeom prst="leftBracket">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938550" y="5812640"/>
            <a:ext cx="561975" cy="369332"/>
          </a:xfrm>
          <a:prstGeom prst="rect">
            <a:avLst/>
          </a:prstGeom>
          <a:noFill/>
        </p:spPr>
        <p:txBody>
          <a:bodyPr wrap="square" rtlCol="0">
            <a:spAutoFit/>
          </a:bodyPr>
          <a:lstStyle/>
          <a:p>
            <a:r>
              <a:rPr lang="en-US" b="1" dirty="0" smtClean="0">
                <a:solidFill>
                  <a:schemeClr val="bg1"/>
                </a:solidFill>
              </a:rPr>
              <a:t>A.</a:t>
            </a:r>
            <a:endParaRPr lang="en-US" b="1" dirty="0">
              <a:solidFill>
                <a:schemeClr val="bg1"/>
              </a:solidFill>
            </a:endParaRPr>
          </a:p>
        </p:txBody>
      </p:sp>
    </p:spTree>
    <p:extLst>
      <p:ext uri="{BB962C8B-B14F-4D97-AF65-F5344CB8AC3E}">
        <p14:creationId xmlns:p14="http://schemas.microsoft.com/office/powerpoint/2010/main" val="2067525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stain cells for cytology?</a:t>
            </a:r>
            <a:endParaRPr lang="en-US" dirty="0"/>
          </a:p>
        </p:txBody>
      </p:sp>
      <p:sp>
        <p:nvSpPr>
          <p:cNvPr id="10" name="Rectangle 9"/>
          <p:cNvSpPr/>
          <p:nvPr/>
        </p:nvSpPr>
        <p:spPr>
          <a:xfrm>
            <a:off x="3924300" y="1379797"/>
            <a:ext cx="6096000" cy="4216539"/>
          </a:xfrm>
          <a:prstGeom prst="rect">
            <a:avLst/>
          </a:prstGeom>
        </p:spPr>
        <p:txBody>
          <a:bodyPr>
            <a:spAutoFit/>
          </a:bodyPr>
          <a:lstStyle/>
          <a:p>
            <a:pPr indent="-285750">
              <a:spcBef>
                <a:spcPts val="600"/>
              </a:spcBef>
              <a:buFont typeface="Arial" panose="020B0604020202020204" pitchFamily="34" charset="0"/>
              <a:buChar char="•"/>
            </a:pPr>
            <a:r>
              <a:rPr lang="en-US" sz="1600" dirty="0" smtClean="0">
                <a:latin typeface="Eras Medium ITC" panose="020B0602030504020804" pitchFamily="34" charset="0"/>
              </a:rPr>
              <a:t>Put </a:t>
            </a:r>
            <a:r>
              <a:rPr lang="en-US" sz="1600" dirty="0">
                <a:latin typeface="Eras Medium ITC" panose="020B0602030504020804" pitchFamily="34" charset="0"/>
              </a:rPr>
              <a:t>on gloves (or have blue/pink </a:t>
            </a:r>
            <a:r>
              <a:rPr lang="en-US" sz="1600" dirty="0" smtClean="0">
                <a:latin typeface="Eras Medium ITC" panose="020B0602030504020804" pitchFamily="34" charset="0"/>
              </a:rPr>
              <a:t>fingers!)</a:t>
            </a:r>
            <a:endParaRPr lang="en-US" sz="1600" dirty="0">
              <a:latin typeface="Eras Medium ITC" panose="020B0602030504020804" pitchFamily="34" charset="0"/>
            </a:endParaRPr>
          </a:p>
          <a:p>
            <a:pPr indent="-285750">
              <a:spcBef>
                <a:spcPts val="600"/>
              </a:spcBef>
              <a:buFont typeface="Arial" panose="020B0604020202020204" pitchFamily="34" charset="0"/>
              <a:buChar char="•"/>
            </a:pPr>
            <a:endParaRPr lang="en-US" sz="1600" dirty="0">
              <a:latin typeface="Eras Medium ITC" panose="020B0602030504020804" pitchFamily="34" charset="0"/>
            </a:endParaRPr>
          </a:p>
          <a:p>
            <a:pPr indent="-285750">
              <a:spcBef>
                <a:spcPts val="600"/>
              </a:spcBef>
              <a:buFont typeface="Arial" panose="020B0604020202020204" pitchFamily="34" charset="0"/>
              <a:buChar char="•"/>
            </a:pPr>
            <a:r>
              <a:rPr lang="en-US" sz="1600" dirty="0">
                <a:latin typeface="Eras Medium ITC" panose="020B0602030504020804" pitchFamily="34" charset="0"/>
              </a:rPr>
              <a:t>Pick up slide with clothespin</a:t>
            </a:r>
          </a:p>
          <a:p>
            <a:pPr indent="-285750">
              <a:spcBef>
                <a:spcPts val="600"/>
              </a:spcBef>
              <a:buFont typeface="Arial" panose="020B0604020202020204" pitchFamily="34" charset="0"/>
              <a:buChar char="•"/>
            </a:pPr>
            <a:endParaRPr lang="en-US" sz="1600" dirty="0">
              <a:latin typeface="Eras Medium ITC" panose="020B0602030504020804" pitchFamily="34" charset="0"/>
            </a:endParaRPr>
          </a:p>
          <a:p>
            <a:pPr indent="-285750">
              <a:spcBef>
                <a:spcPts val="600"/>
              </a:spcBef>
              <a:buFont typeface="Arial" panose="020B0604020202020204" pitchFamily="34" charset="0"/>
              <a:buChar char="•"/>
            </a:pPr>
            <a:r>
              <a:rPr lang="en-US" sz="1600" dirty="0">
                <a:latin typeface="Eras Medium ITC" panose="020B0602030504020804" pitchFamily="34" charset="0"/>
              </a:rPr>
              <a:t>Dip slide slowly 5 times in light blue fixative</a:t>
            </a:r>
          </a:p>
          <a:p>
            <a:pPr indent="-285750">
              <a:spcBef>
                <a:spcPts val="600"/>
              </a:spcBef>
              <a:buFont typeface="Arial" panose="020B0604020202020204" pitchFamily="34" charset="0"/>
              <a:buChar char="•"/>
            </a:pPr>
            <a:endParaRPr lang="en-US" sz="1600" dirty="0">
              <a:latin typeface="Eras Medium ITC" panose="020B0602030504020804" pitchFamily="34" charset="0"/>
            </a:endParaRPr>
          </a:p>
          <a:p>
            <a:pPr indent="-285750">
              <a:spcBef>
                <a:spcPts val="600"/>
              </a:spcBef>
              <a:buFont typeface="Arial" panose="020B0604020202020204" pitchFamily="34" charset="0"/>
              <a:buChar char="•"/>
            </a:pPr>
            <a:r>
              <a:rPr lang="en-US" sz="1600" dirty="0">
                <a:latin typeface="Eras Medium ITC" panose="020B0602030504020804" pitchFamily="34" charset="0"/>
              </a:rPr>
              <a:t>Dip slide slowly 5 times in dark pink stain</a:t>
            </a:r>
          </a:p>
          <a:p>
            <a:pPr indent="-285750">
              <a:spcBef>
                <a:spcPts val="600"/>
              </a:spcBef>
              <a:buFont typeface="Arial" panose="020B0604020202020204" pitchFamily="34" charset="0"/>
              <a:buChar char="•"/>
            </a:pPr>
            <a:endParaRPr lang="en-US" sz="1600" dirty="0">
              <a:latin typeface="Eras Medium ITC" panose="020B0602030504020804" pitchFamily="34" charset="0"/>
            </a:endParaRPr>
          </a:p>
          <a:p>
            <a:pPr indent="-285750">
              <a:spcBef>
                <a:spcPts val="600"/>
              </a:spcBef>
              <a:buFont typeface="Arial" panose="020B0604020202020204" pitchFamily="34" charset="0"/>
              <a:buChar char="•"/>
            </a:pPr>
            <a:r>
              <a:rPr lang="en-US" sz="1600" dirty="0" smtClean="0">
                <a:latin typeface="Eras Medium ITC" panose="020B0602030504020804" pitchFamily="34" charset="0"/>
              </a:rPr>
              <a:t>Dip </a:t>
            </a:r>
            <a:r>
              <a:rPr lang="en-US" sz="1600" dirty="0">
                <a:latin typeface="Eras Medium ITC" panose="020B0602030504020804" pitchFamily="34" charset="0"/>
              </a:rPr>
              <a:t>slide slowly 5 times in purple counter stain</a:t>
            </a:r>
          </a:p>
          <a:p>
            <a:pPr indent="-285750">
              <a:spcBef>
                <a:spcPts val="600"/>
              </a:spcBef>
              <a:buFont typeface="Arial" panose="020B0604020202020204" pitchFamily="34" charset="0"/>
              <a:buChar char="•"/>
            </a:pPr>
            <a:endParaRPr lang="en-US" sz="1600" dirty="0">
              <a:latin typeface="Eras Medium ITC" panose="020B0602030504020804" pitchFamily="34" charset="0"/>
            </a:endParaRPr>
          </a:p>
          <a:p>
            <a:pPr indent="-285750">
              <a:spcBef>
                <a:spcPts val="600"/>
              </a:spcBef>
              <a:buFont typeface="Arial" panose="020B0604020202020204" pitchFamily="34" charset="0"/>
              <a:buChar char="•"/>
            </a:pPr>
            <a:r>
              <a:rPr lang="en-US" sz="1600" dirty="0" smtClean="0">
                <a:latin typeface="Eras Medium ITC" panose="020B0602030504020804" pitchFamily="34" charset="0"/>
              </a:rPr>
              <a:t>Gently </a:t>
            </a:r>
            <a:r>
              <a:rPr lang="en-US" sz="1600" dirty="0">
                <a:latin typeface="Eras Medium ITC" panose="020B0602030504020804" pitchFamily="34" charset="0"/>
              </a:rPr>
              <a:t>rinse slide with distilled water  </a:t>
            </a:r>
          </a:p>
          <a:p>
            <a:pPr indent="-285750">
              <a:spcBef>
                <a:spcPts val="600"/>
              </a:spcBef>
              <a:buFont typeface="Arial" panose="020B0604020202020204" pitchFamily="34" charset="0"/>
              <a:buChar char="•"/>
            </a:pPr>
            <a:endParaRPr lang="en-US" sz="1600" dirty="0">
              <a:latin typeface="Eras Medium ITC" panose="020B0602030504020804" pitchFamily="34" charset="0"/>
            </a:endParaRPr>
          </a:p>
          <a:p>
            <a:pPr indent="-285750">
              <a:spcBef>
                <a:spcPts val="600"/>
              </a:spcBef>
              <a:buFont typeface="Arial" panose="020B0604020202020204" pitchFamily="34" charset="0"/>
              <a:buChar char="•"/>
            </a:pPr>
            <a:r>
              <a:rPr lang="en-US" sz="1600" dirty="0">
                <a:latin typeface="Eras Medium ITC" panose="020B0602030504020804" pitchFamily="34" charset="0"/>
              </a:rPr>
              <a:t>Allow to air dry before viewing</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3924" r="11818"/>
          <a:stretch/>
        </p:blipFill>
        <p:spPr>
          <a:xfrm>
            <a:off x="9505949" y="4610100"/>
            <a:ext cx="827918" cy="1114920"/>
          </a:xfrm>
          <a:prstGeom prst="rect">
            <a:avLst/>
          </a:prstGeom>
        </p:spPr>
      </p:pic>
      <p:pic>
        <p:nvPicPr>
          <p:cNvPr id="12" name="Picture 11"/>
          <p:cNvPicPr>
            <a:picLocks noChangeAspect="1"/>
          </p:cNvPicPr>
          <p:nvPr/>
        </p:nvPicPr>
        <p:blipFill rotWithShape="1">
          <a:blip r:embed="rId3"/>
          <a:srcRect l="39260" r="35976"/>
          <a:stretch/>
        </p:blipFill>
        <p:spPr>
          <a:xfrm rot="14057755">
            <a:off x="9586911" y="1638299"/>
            <a:ext cx="333375" cy="903185"/>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67025" t="10743" r="819" b="8597"/>
          <a:stretch/>
        </p:blipFill>
        <p:spPr>
          <a:xfrm>
            <a:off x="9695261" y="3861177"/>
            <a:ext cx="440865" cy="676574"/>
          </a:xfrm>
          <a:prstGeom prst="rect">
            <a:avLst/>
          </a:prstGeom>
        </p:spPr>
      </p:pic>
      <p:pic>
        <p:nvPicPr>
          <p:cNvPr id="14" name="Picture 13"/>
          <p:cNvPicPr>
            <a:picLocks noChangeAspect="1"/>
          </p:cNvPicPr>
          <p:nvPr/>
        </p:nvPicPr>
        <p:blipFill rotWithShape="1">
          <a:blip r:embed="rId5"/>
          <a:srcRect l="35681" t="11071" r="33135" b="8475"/>
          <a:stretch/>
        </p:blipFill>
        <p:spPr>
          <a:xfrm>
            <a:off x="9700072" y="3184602"/>
            <a:ext cx="431243" cy="682068"/>
          </a:xfrm>
          <a:prstGeom prst="rect">
            <a:avLst/>
          </a:prstGeom>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3986" t="12304" r="63858" b="7035"/>
          <a:stretch/>
        </p:blipFill>
        <p:spPr>
          <a:xfrm>
            <a:off x="9694593" y="2511472"/>
            <a:ext cx="442200" cy="678624"/>
          </a:xfrm>
          <a:prstGeom prst="rect">
            <a:avLst/>
          </a:prstGeom>
        </p:spPr>
      </p:pic>
    </p:spTree>
    <p:extLst>
      <p:ext uri="{BB962C8B-B14F-4D97-AF65-F5344CB8AC3E}">
        <p14:creationId xmlns:p14="http://schemas.microsoft.com/office/powerpoint/2010/main" val="94970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7227" y="0"/>
            <a:ext cx="6858000" cy="6858000"/>
          </a:xfrm>
          <a:prstGeom prst="rect">
            <a:avLst/>
          </a:prstGeom>
        </p:spPr>
      </p:pic>
      <p:cxnSp>
        <p:nvCxnSpPr>
          <p:cNvPr id="6" name="Straight Arrow Connector 5"/>
          <p:cNvCxnSpPr/>
          <p:nvPr/>
        </p:nvCxnSpPr>
        <p:spPr>
          <a:xfrm flipH="1">
            <a:off x="8378436" y="2945992"/>
            <a:ext cx="242108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8581407" y="4749167"/>
            <a:ext cx="1730085" cy="3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8982755" y="5717857"/>
            <a:ext cx="702858" cy="225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91304" y="3441026"/>
            <a:ext cx="739681" cy="40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9107881" y="4051937"/>
            <a:ext cx="1303624" cy="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H="1" flipV="1">
            <a:off x="6153015" y="232636"/>
            <a:ext cx="1684698" cy="1410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138057" y="2846071"/>
            <a:ext cx="1052373" cy="7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572395" y="4389121"/>
            <a:ext cx="1020034" cy="124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112803" y="6005513"/>
            <a:ext cx="971550" cy="661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826430" y="3728820"/>
            <a:ext cx="693400" cy="22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592178" y="4793932"/>
            <a:ext cx="2128838" cy="294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517613" y="6394847"/>
            <a:ext cx="830190" cy="3572"/>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347803" y="6216134"/>
            <a:ext cx="1714500" cy="369332"/>
          </a:xfrm>
          <a:prstGeom prst="rect">
            <a:avLst/>
          </a:prstGeom>
          <a:noFill/>
        </p:spPr>
        <p:txBody>
          <a:bodyPr wrap="square" rtlCol="0">
            <a:spAutoFit/>
          </a:bodyPr>
          <a:lstStyle/>
          <a:p>
            <a:r>
              <a:rPr lang="en-US" dirty="0" smtClean="0"/>
              <a:t>Base</a:t>
            </a:r>
            <a:endParaRPr lang="en-US" dirty="0"/>
          </a:p>
        </p:txBody>
      </p:sp>
      <p:sp>
        <p:nvSpPr>
          <p:cNvPr id="5" name="TextBox 4"/>
          <p:cNvSpPr txBox="1"/>
          <p:nvPr/>
        </p:nvSpPr>
        <p:spPr>
          <a:xfrm>
            <a:off x="9656864" y="5758934"/>
            <a:ext cx="2816801" cy="369332"/>
          </a:xfrm>
          <a:prstGeom prst="rect">
            <a:avLst/>
          </a:prstGeom>
          <a:noFill/>
        </p:spPr>
        <p:txBody>
          <a:bodyPr wrap="square" rtlCol="0">
            <a:spAutoFit/>
          </a:bodyPr>
          <a:lstStyle/>
          <a:p>
            <a:r>
              <a:rPr lang="en-US" dirty="0" smtClean="0"/>
              <a:t>Light switch and adjust</a:t>
            </a:r>
            <a:endParaRPr lang="en-US" dirty="0"/>
          </a:p>
        </p:txBody>
      </p:sp>
      <p:sp>
        <p:nvSpPr>
          <p:cNvPr id="12" name="TextBox 11"/>
          <p:cNvSpPr txBox="1"/>
          <p:nvPr/>
        </p:nvSpPr>
        <p:spPr>
          <a:xfrm>
            <a:off x="10285298" y="4543663"/>
            <a:ext cx="2014538" cy="369332"/>
          </a:xfrm>
          <a:prstGeom prst="rect">
            <a:avLst/>
          </a:prstGeom>
          <a:noFill/>
        </p:spPr>
        <p:txBody>
          <a:bodyPr wrap="square" rtlCol="0">
            <a:spAutoFit/>
          </a:bodyPr>
          <a:lstStyle/>
          <a:p>
            <a:r>
              <a:rPr lang="en-US" dirty="0" smtClean="0"/>
              <a:t>Stage Control</a:t>
            </a:r>
            <a:endParaRPr lang="en-US" dirty="0"/>
          </a:p>
        </p:txBody>
      </p:sp>
      <p:sp>
        <p:nvSpPr>
          <p:cNvPr id="25" name="TextBox 24"/>
          <p:cNvSpPr txBox="1"/>
          <p:nvPr/>
        </p:nvSpPr>
        <p:spPr>
          <a:xfrm>
            <a:off x="4103001" y="3565922"/>
            <a:ext cx="1419203" cy="369332"/>
          </a:xfrm>
          <a:prstGeom prst="rect">
            <a:avLst/>
          </a:prstGeom>
          <a:noFill/>
        </p:spPr>
        <p:txBody>
          <a:bodyPr wrap="square" rtlCol="0">
            <a:spAutoFit/>
          </a:bodyPr>
          <a:lstStyle/>
          <a:p>
            <a:r>
              <a:rPr lang="en-US" dirty="0" smtClean="0"/>
              <a:t>Stage</a:t>
            </a:r>
            <a:endParaRPr lang="en-US" dirty="0"/>
          </a:p>
        </p:txBody>
      </p:sp>
      <p:sp>
        <p:nvSpPr>
          <p:cNvPr id="27" name="TextBox 26"/>
          <p:cNvSpPr txBox="1"/>
          <p:nvPr/>
        </p:nvSpPr>
        <p:spPr>
          <a:xfrm>
            <a:off x="4227847" y="3229095"/>
            <a:ext cx="1428750" cy="369332"/>
          </a:xfrm>
          <a:prstGeom prst="rect">
            <a:avLst/>
          </a:prstGeom>
          <a:noFill/>
        </p:spPr>
        <p:txBody>
          <a:bodyPr wrap="square" rtlCol="0">
            <a:spAutoFit/>
          </a:bodyPr>
          <a:lstStyle/>
          <a:p>
            <a:r>
              <a:rPr lang="en-US" dirty="0" smtClean="0"/>
              <a:t>Stage Clip</a:t>
            </a:r>
            <a:endParaRPr lang="en-US" dirty="0"/>
          </a:p>
        </p:txBody>
      </p:sp>
      <p:sp>
        <p:nvSpPr>
          <p:cNvPr id="33" name="TextBox 32"/>
          <p:cNvSpPr txBox="1"/>
          <p:nvPr/>
        </p:nvSpPr>
        <p:spPr>
          <a:xfrm>
            <a:off x="3948148" y="2650058"/>
            <a:ext cx="1611454" cy="369332"/>
          </a:xfrm>
          <a:prstGeom prst="rect">
            <a:avLst/>
          </a:prstGeom>
          <a:noFill/>
        </p:spPr>
        <p:txBody>
          <a:bodyPr wrap="square" rtlCol="0">
            <a:spAutoFit/>
          </a:bodyPr>
          <a:lstStyle/>
          <a:p>
            <a:r>
              <a:rPr lang="en-US" dirty="0" smtClean="0"/>
              <a:t>Objectives</a:t>
            </a:r>
            <a:endParaRPr lang="en-US" dirty="0"/>
          </a:p>
        </p:txBody>
      </p:sp>
      <p:sp>
        <p:nvSpPr>
          <p:cNvPr id="35" name="TextBox 34"/>
          <p:cNvSpPr txBox="1"/>
          <p:nvPr/>
        </p:nvSpPr>
        <p:spPr>
          <a:xfrm>
            <a:off x="2937681" y="4889719"/>
            <a:ext cx="1714841" cy="369332"/>
          </a:xfrm>
          <a:prstGeom prst="rect">
            <a:avLst/>
          </a:prstGeom>
          <a:noFill/>
        </p:spPr>
        <p:txBody>
          <a:bodyPr wrap="square" rtlCol="0">
            <a:spAutoFit/>
          </a:bodyPr>
          <a:lstStyle/>
          <a:p>
            <a:pPr algn="r"/>
            <a:r>
              <a:rPr lang="en-US" dirty="0" smtClean="0"/>
              <a:t>Lamp</a:t>
            </a:r>
            <a:endParaRPr lang="en-US" dirty="0"/>
          </a:p>
        </p:txBody>
      </p:sp>
      <p:sp>
        <p:nvSpPr>
          <p:cNvPr id="36" name="TextBox 35"/>
          <p:cNvSpPr txBox="1"/>
          <p:nvPr/>
        </p:nvSpPr>
        <p:spPr>
          <a:xfrm>
            <a:off x="4314494" y="4308695"/>
            <a:ext cx="1560239" cy="369332"/>
          </a:xfrm>
          <a:prstGeom prst="rect">
            <a:avLst/>
          </a:prstGeom>
          <a:noFill/>
        </p:spPr>
        <p:txBody>
          <a:bodyPr wrap="square" rtlCol="0">
            <a:spAutoFit/>
          </a:bodyPr>
          <a:lstStyle/>
          <a:p>
            <a:r>
              <a:rPr lang="en-US" dirty="0" smtClean="0"/>
              <a:t>Condenser</a:t>
            </a:r>
            <a:endParaRPr lang="en-US" dirty="0"/>
          </a:p>
        </p:txBody>
      </p:sp>
      <p:sp>
        <p:nvSpPr>
          <p:cNvPr id="37" name="TextBox 36"/>
          <p:cNvSpPr txBox="1"/>
          <p:nvPr/>
        </p:nvSpPr>
        <p:spPr>
          <a:xfrm>
            <a:off x="10799517" y="2742724"/>
            <a:ext cx="890588" cy="369332"/>
          </a:xfrm>
          <a:prstGeom prst="rect">
            <a:avLst/>
          </a:prstGeom>
          <a:noFill/>
        </p:spPr>
        <p:txBody>
          <a:bodyPr wrap="square" rtlCol="0">
            <a:spAutoFit/>
          </a:bodyPr>
          <a:lstStyle/>
          <a:p>
            <a:r>
              <a:rPr lang="en-US" dirty="0" smtClean="0"/>
              <a:t>Arm</a:t>
            </a:r>
            <a:endParaRPr lang="en-US" dirty="0"/>
          </a:p>
        </p:txBody>
      </p:sp>
      <p:sp>
        <p:nvSpPr>
          <p:cNvPr id="39" name="TextBox 38"/>
          <p:cNvSpPr txBox="1"/>
          <p:nvPr/>
        </p:nvSpPr>
        <p:spPr>
          <a:xfrm>
            <a:off x="10390073" y="3853399"/>
            <a:ext cx="2083593" cy="369332"/>
          </a:xfrm>
          <a:prstGeom prst="rect">
            <a:avLst/>
          </a:prstGeom>
          <a:noFill/>
        </p:spPr>
        <p:txBody>
          <a:bodyPr wrap="square" rtlCol="0">
            <a:spAutoFit/>
          </a:bodyPr>
          <a:lstStyle/>
          <a:p>
            <a:r>
              <a:rPr lang="en-US" dirty="0" smtClean="0"/>
              <a:t>Fine Adjustment</a:t>
            </a:r>
            <a:endParaRPr lang="en-US" dirty="0"/>
          </a:p>
        </p:txBody>
      </p:sp>
      <p:cxnSp>
        <p:nvCxnSpPr>
          <p:cNvPr id="41" name="Straight Arrow Connector 40"/>
          <p:cNvCxnSpPr/>
          <p:nvPr/>
        </p:nvCxnSpPr>
        <p:spPr>
          <a:xfrm flipH="1" flipV="1">
            <a:off x="8713040" y="4308695"/>
            <a:ext cx="390849" cy="74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9103888" y="4383197"/>
            <a:ext cx="1045334"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0150699" y="4198531"/>
            <a:ext cx="2395537" cy="369332"/>
          </a:xfrm>
          <a:prstGeom prst="rect">
            <a:avLst/>
          </a:prstGeom>
          <a:noFill/>
        </p:spPr>
        <p:txBody>
          <a:bodyPr wrap="square" rtlCol="0">
            <a:spAutoFit/>
          </a:bodyPr>
          <a:lstStyle/>
          <a:p>
            <a:r>
              <a:rPr lang="en-US" dirty="0" smtClean="0"/>
              <a:t>Course Adjustment</a:t>
            </a:r>
            <a:endParaRPr lang="en-US" dirty="0"/>
          </a:p>
        </p:txBody>
      </p:sp>
      <p:sp>
        <p:nvSpPr>
          <p:cNvPr id="47" name="TextBox 46"/>
          <p:cNvSpPr txBox="1"/>
          <p:nvPr/>
        </p:nvSpPr>
        <p:spPr>
          <a:xfrm>
            <a:off x="7893702" y="55023"/>
            <a:ext cx="1375410" cy="369332"/>
          </a:xfrm>
          <a:prstGeom prst="rect">
            <a:avLst/>
          </a:prstGeom>
          <a:noFill/>
        </p:spPr>
        <p:txBody>
          <a:bodyPr wrap="square" rtlCol="0">
            <a:spAutoFit/>
          </a:bodyPr>
          <a:lstStyle/>
          <a:p>
            <a:r>
              <a:rPr lang="en-US" dirty="0" smtClean="0">
                <a:solidFill>
                  <a:schemeClr val="tx2">
                    <a:lumMod val="20000"/>
                    <a:lumOff val="80000"/>
                  </a:schemeClr>
                </a:solidFill>
              </a:rPr>
              <a:t>Eyepiece</a:t>
            </a:r>
            <a:endParaRPr lang="en-US" dirty="0">
              <a:solidFill>
                <a:schemeClr val="tx2">
                  <a:lumMod val="20000"/>
                  <a:lumOff val="80000"/>
                </a:schemeClr>
              </a:solidFill>
            </a:endParaRPr>
          </a:p>
        </p:txBody>
      </p:sp>
      <p:sp>
        <p:nvSpPr>
          <p:cNvPr id="22" name="Rectangle 21"/>
          <p:cNvSpPr/>
          <p:nvPr/>
        </p:nvSpPr>
        <p:spPr>
          <a:xfrm>
            <a:off x="102350" y="2519879"/>
            <a:ext cx="2507801" cy="1754326"/>
          </a:xfrm>
          <a:prstGeom prst="rect">
            <a:avLst/>
          </a:prstGeom>
        </p:spPr>
        <p:txBody>
          <a:bodyPr wrap="square">
            <a:spAutoFit/>
          </a:bodyPr>
          <a:lstStyle/>
          <a:p>
            <a:r>
              <a:rPr lang="en-US" sz="3600" dirty="0" smtClean="0"/>
              <a:t>The Compound Microscope</a:t>
            </a:r>
            <a:endParaRPr lang="en-US" sz="3600" dirty="0"/>
          </a:p>
        </p:txBody>
      </p:sp>
    </p:spTree>
    <p:extLst>
      <p:ext uri="{BB962C8B-B14F-4D97-AF65-F5344CB8AC3E}">
        <p14:creationId xmlns:p14="http://schemas.microsoft.com/office/powerpoint/2010/main" val="30995840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2" grpId="0"/>
      <p:bldP spid="25" grpId="0"/>
      <p:bldP spid="27" grpId="0"/>
      <p:bldP spid="33" grpId="0"/>
      <p:bldP spid="35" grpId="0"/>
      <p:bldP spid="36" grpId="0"/>
      <p:bldP spid="37" grpId="0"/>
      <p:bldP spid="39" grpId="0"/>
      <p:bldP spid="45" grpId="0"/>
      <p:bldP spid="47" grpId="0"/>
    </p:bld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docProps/app.xml><?xml version="1.0" encoding="utf-8"?>
<Properties xmlns="http://schemas.openxmlformats.org/officeDocument/2006/extended-properties" xmlns:vt="http://schemas.openxmlformats.org/officeDocument/2006/docPropsVTypes">
  <Template>TM03457475[[fn=Frame]]</Template>
  <TotalTime>184</TotalTime>
  <Words>301</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Corbel</vt:lpstr>
      <vt:lpstr>Eras Medium ITC</vt:lpstr>
      <vt:lpstr>Wingdings 2</vt:lpstr>
      <vt:lpstr>Frame</vt:lpstr>
      <vt:lpstr>Blood cytology</vt:lpstr>
      <vt:lpstr>What is blood cytology?</vt:lpstr>
      <vt:lpstr>How can we see individual cells under a microscope?</vt:lpstr>
      <vt:lpstr>What should we see on the slide?</vt:lpstr>
      <vt:lpstr>Blood cell abnormalities</vt:lpstr>
      <vt:lpstr>Inflammation or infection?</vt:lpstr>
      <vt:lpstr>Is it neoplasia?</vt:lpstr>
      <vt:lpstr>How do you stain cells for cytology?</vt:lpstr>
      <vt:lpstr>PowerPoint Presentation</vt:lpstr>
      <vt:lpstr>GO TIME!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cytology</dc:title>
  <dc:creator>Heidi Ward</dc:creator>
  <cp:lastModifiedBy>Heidi Ward</cp:lastModifiedBy>
  <cp:revision>16</cp:revision>
  <dcterms:created xsi:type="dcterms:W3CDTF">2017-06-16T15:24:26Z</dcterms:created>
  <dcterms:modified xsi:type="dcterms:W3CDTF">2017-12-19T22:34:39Z</dcterms:modified>
</cp:coreProperties>
</file>