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3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3395BF-F130-4576-8A27-BBEB5899E42B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6D8FCE0-79D3-48D9-BE90-8AB513CADA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1524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Mufferaw" panose="03080602050302020201" pitchFamily="66" charset="0"/>
              </a:rPr>
              <a:t>Animal Stress</a:t>
            </a:r>
            <a:endParaRPr lang="en-US" sz="5400" dirty="0">
              <a:latin typeface="Mufferaw" panose="03080602050302020201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" b="6677"/>
          <a:stretch/>
        </p:blipFill>
        <p:spPr>
          <a:xfrm>
            <a:off x="2514600" y="1967345"/>
            <a:ext cx="4114800" cy="4170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0" y="594096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Addressing Animal Stress</a:t>
            </a:r>
            <a:endParaRPr lang="en-US" dirty="0">
              <a:latin typeface="Mufferaw" panose="030806020503020202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Eras Medium ITC" panose="020B0602030504020804" pitchFamily="34" charset="0"/>
              </a:rPr>
              <a:t>All </a:t>
            </a:r>
            <a:r>
              <a:rPr lang="en-US" sz="2000" dirty="0">
                <a:latin typeface="Eras Medium ITC" panose="020B0602030504020804" pitchFamily="34" charset="0"/>
              </a:rPr>
              <a:t>living creatures experience stress…even plants</a:t>
            </a:r>
            <a:r>
              <a:rPr lang="en-US" sz="2000" dirty="0" smtClean="0">
                <a:latin typeface="Eras Medium ITC" panose="020B0602030504020804" pitchFamily="34" charset="0"/>
              </a:rPr>
              <a:t>!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The </a:t>
            </a:r>
            <a:r>
              <a:rPr lang="en-US" sz="2000" dirty="0">
                <a:latin typeface="Eras Medium ITC" panose="020B0602030504020804" pitchFamily="34" charset="0"/>
              </a:rPr>
              <a:t>flight-or-flight response is necessary for </a:t>
            </a:r>
            <a:r>
              <a:rPr lang="en-US" sz="2000" dirty="0" smtClean="0">
                <a:latin typeface="Eras Medium ITC" panose="020B0602030504020804" pitchFamily="34" charset="0"/>
              </a:rPr>
              <a:t>survival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Long-term </a:t>
            </a:r>
            <a:r>
              <a:rPr lang="en-US" sz="2000" dirty="0">
                <a:latin typeface="Eras Medium ITC" panose="020B0602030504020804" pitchFamily="34" charset="0"/>
              </a:rPr>
              <a:t>stress is the real </a:t>
            </a:r>
            <a:r>
              <a:rPr lang="en-US" sz="2000" dirty="0" smtClean="0">
                <a:latin typeface="Eras Medium ITC" panose="020B0602030504020804" pitchFamily="34" charset="0"/>
              </a:rPr>
              <a:t>problem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Veterinarians </a:t>
            </a:r>
            <a:r>
              <a:rPr lang="en-US" sz="2000" dirty="0">
                <a:latin typeface="Eras Medium ITC" panose="020B0602030504020804" pitchFamily="34" charset="0"/>
              </a:rPr>
              <a:t>must address animal stress every </a:t>
            </a:r>
            <a:r>
              <a:rPr lang="en-US" sz="2000" dirty="0" smtClean="0">
                <a:latin typeface="Eras Medium ITC" panose="020B0602030504020804" pitchFamily="34" charset="0"/>
              </a:rPr>
              <a:t>day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There </a:t>
            </a:r>
            <a:r>
              <a:rPr lang="en-US" sz="2000" dirty="0">
                <a:latin typeface="Eras Medium ITC" panose="020B0602030504020804" pitchFamily="34" charset="0"/>
              </a:rPr>
              <a:t>are several ways to keep animals </a:t>
            </a:r>
            <a:r>
              <a:rPr lang="en-US" sz="2000" dirty="0" smtClean="0">
                <a:latin typeface="Eras Medium ITC" panose="020B0602030504020804" pitchFamily="34" charset="0"/>
              </a:rPr>
              <a:t>calm</a:t>
            </a:r>
          </a:p>
          <a:p>
            <a:pPr marL="0" indent="0">
              <a:buNone/>
            </a:pPr>
            <a:r>
              <a:rPr lang="en-US" sz="1800" dirty="0" smtClean="0">
                <a:latin typeface="Eras Medium ITC" panose="020B0602030504020804" pitchFamily="34" charset="0"/>
              </a:rPr>
              <a:t>	- </a:t>
            </a:r>
            <a:r>
              <a:rPr lang="en-US" sz="1800" dirty="0">
                <a:latin typeface="Eras Medium ITC" panose="020B0602030504020804" pitchFamily="34" charset="0"/>
              </a:rPr>
              <a:t>Keep room quiet with low lighting</a:t>
            </a:r>
          </a:p>
          <a:p>
            <a:pPr marL="0" indent="0">
              <a:buNone/>
            </a:pPr>
            <a:r>
              <a:rPr lang="en-US" sz="1800" dirty="0" smtClean="0">
                <a:latin typeface="Eras Medium ITC" panose="020B0602030504020804" pitchFamily="34" charset="0"/>
              </a:rPr>
              <a:t>	- </a:t>
            </a:r>
            <a:r>
              <a:rPr lang="en-US" sz="1800" dirty="0">
                <a:latin typeface="Eras Medium ITC" panose="020B0602030504020804" pitchFamily="34" charset="0"/>
              </a:rPr>
              <a:t>Spray calming pheromones </a:t>
            </a:r>
          </a:p>
          <a:p>
            <a:pPr marL="0" indent="0">
              <a:buNone/>
            </a:pPr>
            <a:r>
              <a:rPr lang="en-US" sz="1800" dirty="0" smtClean="0">
                <a:latin typeface="Eras Medium ITC" panose="020B0602030504020804" pitchFamily="34" charset="0"/>
              </a:rPr>
              <a:t>	- </a:t>
            </a:r>
            <a:r>
              <a:rPr lang="en-US" sz="1800" dirty="0">
                <a:latin typeface="Eras Medium ITC" panose="020B0602030504020804" pitchFamily="34" charset="0"/>
              </a:rPr>
              <a:t>Cover animal in a towel or apply mask</a:t>
            </a:r>
          </a:p>
          <a:p>
            <a:pPr marL="0" indent="0">
              <a:buNone/>
            </a:pPr>
            <a:r>
              <a:rPr lang="en-US" sz="1800" dirty="0" smtClean="0">
                <a:latin typeface="Eras Medium ITC" panose="020B0602030504020804" pitchFamily="34" charset="0"/>
              </a:rPr>
              <a:t>	- </a:t>
            </a:r>
            <a:r>
              <a:rPr lang="en-US" sz="1800" dirty="0">
                <a:latin typeface="Eras Medium ITC" panose="020B0602030504020804" pitchFamily="34" charset="0"/>
              </a:rPr>
              <a:t>Speak softly and approach slowly</a:t>
            </a:r>
          </a:p>
          <a:p>
            <a:pPr marL="0" indent="0">
              <a:buNone/>
            </a:pPr>
            <a:r>
              <a:rPr lang="en-US" sz="1800" dirty="0" smtClean="0">
                <a:latin typeface="Eras Medium ITC" panose="020B0602030504020804" pitchFamily="34" charset="0"/>
              </a:rPr>
              <a:t>	- </a:t>
            </a:r>
            <a:r>
              <a:rPr lang="en-US" sz="1800" dirty="0">
                <a:latin typeface="Eras Medium ITC" panose="020B0602030504020804" pitchFamily="34" charset="0"/>
              </a:rPr>
              <a:t>Do not make eye </a:t>
            </a:r>
            <a:r>
              <a:rPr lang="en-US" sz="1800" dirty="0" smtClean="0">
                <a:latin typeface="Eras Medium ITC" panose="020B0602030504020804" pitchFamily="34" charset="0"/>
              </a:rPr>
              <a:t>contact</a:t>
            </a:r>
            <a:endParaRPr lang="en-US" sz="1800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en-US" sz="2000" dirty="0">
              <a:latin typeface="Eras Medium ITC" panose="020B060203050402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7639"/>
          <a:stretch/>
        </p:blipFill>
        <p:spPr>
          <a:xfrm>
            <a:off x="6093883" y="4248403"/>
            <a:ext cx="278609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14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ufferaw" panose="03080602050302020201" pitchFamily="66" charset="0"/>
              </a:rPr>
              <a:t>Time to practice!</a:t>
            </a:r>
            <a:endParaRPr lang="en-US" sz="7200" dirty="0">
              <a:latin typeface="Mufferaw" panose="030806020503020202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7" y="2089329"/>
            <a:ext cx="38957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The Big Picture</a:t>
            </a:r>
            <a:endParaRPr lang="en-US" dirty="0">
              <a:latin typeface="Mufferaw" panose="030806020503020202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Eras Medium ITC" panose="020B0602030504020804" pitchFamily="34" charset="0"/>
              </a:rPr>
              <a:t>Stress is a physical and biological response to an adverse event</a:t>
            </a:r>
          </a:p>
          <a:p>
            <a:pPr marL="0" indent="0">
              <a:buNone/>
            </a:pPr>
            <a:endParaRPr lang="en-US" sz="500" dirty="0" smtClean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Also known as fight-or-flight response</a:t>
            </a:r>
          </a:p>
          <a:p>
            <a:endParaRPr lang="en-US" sz="500" dirty="0" smtClean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Stress hormones are released to prepare the body for action</a:t>
            </a:r>
          </a:p>
          <a:p>
            <a:endParaRPr lang="en-US" sz="500" dirty="0" smtClean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Stress hormones also suppress immune function by inhibiting the production of white blood cells</a:t>
            </a:r>
            <a:endParaRPr lang="en-US" sz="2000" dirty="0">
              <a:latin typeface="Eras Medium ITC" panose="020B06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pic>
        <p:nvPicPr>
          <p:cNvPr id="1026" name="Picture 2" descr="Image result for white blood ce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09149"/>
            <a:ext cx="3812380" cy="225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Stress and Circulation</a:t>
            </a:r>
            <a:endParaRPr lang="en-US" dirty="0">
              <a:latin typeface="Mufferaw" panose="030806020503020202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Eras Medium ITC" panose="020B0602030504020804" pitchFamily="34" charset="0"/>
              </a:rPr>
              <a:t>Stress </a:t>
            </a:r>
            <a:r>
              <a:rPr lang="en-US" sz="2000" dirty="0">
                <a:latin typeface="Eras Medium ITC" panose="020B0602030504020804" pitchFamily="34" charset="0"/>
              </a:rPr>
              <a:t>hormones increase heart rate and blood pressure through the HPA </a:t>
            </a:r>
            <a:r>
              <a:rPr lang="en-US" sz="2000" dirty="0" smtClean="0">
                <a:latin typeface="Eras Medium ITC" panose="020B0602030504020804" pitchFamily="34" charset="0"/>
              </a:rPr>
              <a:t>Axis (Hypothalamus</a:t>
            </a:r>
            <a:r>
              <a:rPr lang="en-US" sz="2000" dirty="0">
                <a:latin typeface="Eras Medium ITC" panose="020B0602030504020804" pitchFamily="34" charset="0"/>
              </a:rPr>
              <a:t>, pituitary gland and adrenal </a:t>
            </a:r>
            <a:r>
              <a:rPr lang="en-US" sz="2000" dirty="0" smtClean="0">
                <a:latin typeface="Eras Medium ITC" panose="020B0602030504020804" pitchFamily="34" charset="0"/>
              </a:rPr>
              <a:t>glands) </a:t>
            </a:r>
            <a:endParaRPr lang="en-US" sz="2000" dirty="0">
              <a:latin typeface="Eras Medium ITC" panose="020B0602030504020804" pitchFamily="34" charset="0"/>
            </a:endParaRP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Stress </a:t>
            </a:r>
            <a:r>
              <a:rPr lang="en-US" sz="2000" dirty="0">
                <a:latin typeface="Eras Medium ITC" panose="020B0602030504020804" pitchFamily="34" charset="0"/>
              </a:rPr>
              <a:t>shuts down the negative feedback loop of the HPA Axis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The </a:t>
            </a:r>
            <a:r>
              <a:rPr lang="en-US" sz="2000" dirty="0">
                <a:latin typeface="Eras Medium ITC" panose="020B0602030504020804" pitchFamily="34" charset="0"/>
              </a:rPr>
              <a:t>kidneys in cats are very sensitive to high blood pressure and can become damaged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Stress </a:t>
            </a:r>
            <a:r>
              <a:rPr lang="en-US" sz="2000" dirty="0">
                <a:latin typeface="Eras Medium ITC" panose="020B0602030504020804" pitchFamily="34" charset="0"/>
              </a:rPr>
              <a:t>hormones worsen symptoms of animals with heart disease </a:t>
            </a:r>
          </a:p>
          <a:p>
            <a:endParaRPr lang="en-US" sz="2000" dirty="0">
              <a:latin typeface="Eras Medium ITC" panose="020B060203050402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35517"/>
            <a:ext cx="1828800" cy="25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HPA Axis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Stress and Digestion</a:t>
            </a:r>
            <a:endParaRPr lang="en-US" dirty="0">
              <a:latin typeface="Mufferaw" panose="030806020503020202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Eras Medium ITC" panose="020B0602030504020804" pitchFamily="34" charset="0"/>
              </a:rPr>
              <a:t>Digestion is inhibited during the stress response</a:t>
            </a:r>
            <a:endParaRPr lang="en-US" sz="2000" dirty="0">
              <a:latin typeface="Eras Medium ITC" panose="020B0602030504020804" pitchFamily="34" charset="0"/>
            </a:endParaRP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Digestive activity increases after the stress response and can cause </a:t>
            </a:r>
            <a:r>
              <a:rPr lang="en-US" sz="2000" dirty="0">
                <a:latin typeface="Eras Medium ITC" panose="020B0602030504020804" pitchFamily="34" charset="0"/>
              </a:rPr>
              <a:t>diarrhea </a:t>
            </a:r>
            <a:r>
              <a:rPr lang="en-US" sz="2000" dirty="0" smtClean="0">
                <a:latin typeface="Eras Medium ITC" panose="020B0602030504020804" pitchFamily="34" charset="0"/>
              </a:rPr>
              <a:t>and/or </a:t>
            </a:r>
            <a:r>
              <a:rPr lang="en-US" sz="2000" dirty="0">
                <a:latin typeface="Eras Medium ITC" panose="020B0602030504020804" pitchFamily="34" charset="0"/>
              </a:rPr>
              <a:t>ulcers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Chronic stress can lead to stress-hormone induced food allergies</a:t>
            </a:r>
          </a:p>
          <a:p>
            <a:endParaRPr lang="en-US" sz="500" dirty="0" smtClean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Stress hormones also mobilize fat that is stored in the liver</a:t>
            </a:r>
          </a:p>
          <a:p>
            <a:endParaRPr lang="en-US" sz="500" dirty="0">
              <a:latin typeface="Eras Medium ITC" panose="020B0602030504020804" pitchFamily="34" charset="0"/>
            </a:endParaRPr>
          </a:p>
          <a:p>
            <a:r>
              <a:rPr lang="en-US" sz="2000" dirty="0" smtClean="0">
                <a:latin typeface="Eras Medium ITC" panose="020B0602030504020804" pitchFamily="34" charset="0"/>
              </a:rPr>
              <a:t>Obese animals run the risk of fatty liver disease if overly stressed</a:t>
            </a:r>
            <a:endParaRPr lang="en-US" sz="2000" dirty="0">
              <a:latin typeface="Eras Medium ITC" panose="020B0602030504020804" pitchFamily="34" charset="0"/>
            </a:endParaRPr>
          </a:p>
          <a:p>
            <a:endParaRPr lang="en-US" sz="2000" dirty="0">
              <a:latin typeface="Eras Medium ITC" panose="020B060203050402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pic>
        <p:nvPicPr>
          <p:cNvPr id="2050" name="Picture 2" descr="Image result for dog and cat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2426"/>
            <a:ext cx="3467100" cy="24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Recognizing Dog Stress</a:t>
            </a:r>
            <a:endParaRPr lang="en-US" dirty="0">
              <a:latin typeface="Mufferaw" panose="030806020503020202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5715000"/>
            <a:ext cx="990600" cy="92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32894" r="6673" b="48780"/>
          <a:stretch/>
        </p:blipFill>
        <p:spPr bwMode="auto">
          <a:xfrm>
            <a:off x="926208" y="3658071"/>
            <a:ext cx="7291585" cy="20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6566" r="9588" b="58328"/>
          <a:stretch/>
        </p:blipFill>
        <p:spPr bwMode="auto">
          <a:xfrm>
            <a:off x="275132" y="1828800"/>
            <a:ext cx="856585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3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Recognizing Dog Stress</a:t>
            </a:r>
            <a:endParaRPr lang="en-US" dirty="0">
              <a:latin typeface="Mufferaw" panose="030806020503020202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5715000"/>
            <a:ext cx="990600" cy="92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3" b="8690"/>
          <a:stretch/>
        </p:blipFill>
        <p:spPr bwMode="auto">
          <a:xfrm>
            <a:off x="576263" y="1729949"/>
            <a:ext cx="7991475" cy="407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6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Recognizing Cat stress</a:t>
            </a:r>
            <a:endParaRPr lang="en-US" dirty="0">
              <a:latin typeface="Mufferaw" panose="030806020503020202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5715000"/>
            <a:ext cx="990600" cy="92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5" b="39735"/>
          <a:stretch/>
        </p:blipFill>
        <p:spPr bwMode="auto">
          <a:xfrm>
            <a:off x="857250" y="1775133"/>
            <a:ext cx="7429500" cy="391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Mufferaw" panose="03080602050302020201" pitchFamily="66" charset="0"/>
              </a:rPr>
              <a:t>Recognizing cat stress</a:t>
            </a:r>
            <a:endParaRPr lang="en-US" dirty="0">
              <a:latin typeface="Mufferaw" panose="030806020503020202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807"/>
            <a:ext cx="2093980" cy="393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5715000"/>
            <a:ext cx="990600" cy="92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3" b="6611"/>
          <a:stretch/>
        </p:blipFill>
        <p:spPr bwMode="auto">
          <a:xfrm>
            <a:off x="893574" y="1828800"/>
            <a:ext cx="73568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</TotalTime>
  <Words>216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Animal Stress</vt:lpstr>
      <vt:lpstr>The Big Picture</vt:lpstr>
      <vt:lpstr>Stress and Circulation</vt:lpstr>
      <vt:lpstr>The HPA Axis</vt:lpstr>
      <vt:lpstr>Stress and Digestion</vt:lpstr>
      <vt:lpstr>Recognizing Dog Stress</vt:lpstr>
      <vt:lpstr>Recognizing Dog Stress</vt:lpstr>
      <vt:lpstr>Recognizing Cat stress</vt:lpstr>
      <vt:lpstr>Recognizing cat stress</vt:lpstr>
      <vt:lpstr>Addressing Animal Stress</vt:lpstr>
      <vt:lpstr>PowerPoint Presentation</vt:lpstr>
    </vt:vector>
  </TitlesOfParts>
  <Company>UACES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Stress</dc:title>
  <dc:creator>hward</dc:creator>
  <cp:lastModifiedBy>hward</cp:lastModifiedBy>
  <cp:revision>8</cp:revision>
  <dcterms:created xsi:type="dcterms:W3CDTF">2018-06-17T15:17:47Z</dcterms:created>
  <dcterms:modified xsi:type="dcterms:W3CDTF">2018-06-17T17:32:25Z</dcterms:modified>
</cp:coreProperties>
</file>