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7" r:id="rId7"/>
    <p:sldId id="268" r:id="rId8"/>
    <p:sldId id="258" r:id="rId9"/>
    <p:sldId id="257" r:id="rId10"/>
    <p:sldId id="263" r:id="rId11"/>
    <p:sldId id="264" r:id="rId12"/>
    <p:sldId id="265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C5F971C-83A0-43B5-B571-C8799F1AF15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8D5D29-C6EE-49D3-B24F-655C631698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Acupuncture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3764"/>
            <a:ext cx="387160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09908" cy="35089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Works by stimulating “self healing”</a:t>
            </a:r>
          </a:p>
          <a:p>
            <a:pPr marL="68580" indent="0">
              <a:buNone/>
            </a:pPr>
            <a:endParaRPr lang="en-US" sz="1000" dirty="0" smtClean="0"/>
          </a:p>
          <a:p>
            <a:r>
              <a:rPr lang="en-US" sz="2000" dirty="0" smtClean="0"/>
              <a:t>Stimulates blood flow (</a:t>
            </a:r>
            <a:r>
              <a:rPr lang="en-US" sz="2000" dirty="0" smtClean="0">
                <a:sym typeface="Wingdings"/>
              </a:rPr>
              <a:t> </a:t>
            </a:r>
            <a:r>
              <a:rPr lang="en-US" sz="2000" dirty="0" smtClean="0"/>
              <a:t>nitric oxide)</a:t>
            </a:r>
          </a:p>
          <a:p>
            <a:pPr marL="68580" indent="0">
              <a:buNone/>
            </a:pPr>
            <a:endParaRPr lang="en-US" sz="1000" dirty="0" smtClean="0"/>
          </a:p>
          <a:p>
            <a:r>
              <a:rPr lang="en-US" sz="2000" dirty="0" smtClean="0"/>
              <a:t>Reduces inflammation (</a:t>
            </a:r>
            <a:r>
              <a:rPr lang="en-US" sz="2000" dirty="0" smtClean="0">
                <a:sym typeface="Wingdings"/>
              </a:rPr>
              <a:t> </a:t>
            </a:r>
            <a:r>
              <a:rPr lang="en-US" sz="2000" dirty="0" smtClean="0"/>
              <a:t>cortisol and </a:t>
            </a:r>
            <a:r>
              <a:rPr lang="en-US" sz="2000" dirty="0" smtClean="0">
                <a:sym typeface="Wingdings"/>
              </a:rPr>
              <a:t> cytokines)</a:t>
            </a:r>
          </a:p>
          <a:p>
            <a:pPr marL="68580" indent="0">
              <a:buNone/>
            </a:pPr>
            <a:r>
              <a:rPr lang="en-US" sz="1000" dirty="0" smtClean="0"/>
              <a:t> </a:t>
            </a:r>
          </a:p>
          <a:p>
            <a:r>
              <a:rPr lang="en-US" sz="2000" dirty="0" smtClean="0"/>
              <a:t>Reduces pain (</a:t>
            </a:r>
            <a:r>
              <a:rPr lang="en-US" sz="2000" dirty="0" smtClean="0">
                <a:sym typeface="Wingdings"/>
              </a:rPr>
              <a:t> endorphins)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97714"/>
            <a:ext cx="3200400" cy="20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smtClean="0"/>
              <a:t>Does it really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086600" cy="4195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Confirmed by functional MRI that detects blood flow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  <p:pic>
        <p:nvPicPr>
          <p:cNvPr id="5122" name="Picture 2" descr="Image result for functional m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7" y="5133110"/>
            <a:ext cx="2398241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2590800"/>
            <a:ext cx="7086600" cy="419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Inhibits Cox-1 inflammation pathway (NSAIDs)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55" y="4499010"/>
            <a:ext cx="2705100" cy="19787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3048000"/>
            <a:ext cx="7086600" cy="419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Inhibits NK-1 pain pathway (Cannabis)</a:t>
            </a: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"/>
          <a:stretch/>
        </p:blipFill>
        <p:spPr bwMode="auto">
          <a:xfrm>
            <a:off x="5791200" y="4385704"/>
            <a:ext cx="2882038" cy="210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3466652"/>
            <a:ext cx="7086600" cy="419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Stimulates damaged nerves from IVDD (Surgery)</a:t>
            </a:r>
            <a:endParaRPr lang="en-US" sz="2000" dirty="0"/>
          </a:p>
        </p:txBody>
      </p:sp>
      <p:pic>
        <p:nvPicPr>
          <p:cNvPr id="5125" name="Picture 5" descr="Image result for ivd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93" y="4081100"/>
            <a:ext cx="3594962" cy="23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85704"/>
            <a:ext cx="2914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0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262310" cy="1143000"/>
          </a:xfrm>
        </p:spPr>
        <p:txBody>
          <a:bodyPr/>
          <a:lstStyle/>
          <a:p>
            <a:r>
              <a:rPr lang="en-US" dirty="0" smtClean="0"/>
              <a:t>Why is it becoming popular?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More research is being done</a:t>
            </a:r>
          </a:p>
          <a:p>
            <a:pPr lvl="1">
              <a:buFontTx/>
              <a:buChar char="-"/>
            </a:pPr>
            <a:r>
              <a:rPr lang="en-US" sz="1800" dirty="0" smtClean="0"/>
              <a:t>Pain control for cancer</a:t>
            </a:r>
          </a:p>
          <a:p>
            <a:pPr lvl="1">
              <a:buFontTx/>
              <a:buChar char="-"/>
            </a:pPr>
            <a:r>
              <a:rPr lang="en-US" sz="1800" dirty="0" smtClean="0"/>
              <a:t>Relieve menopause symptoms</a:t>
            </a:r>
          </a:p>
          <a:p>
            <a:pPr lvl="1">
              <a:buFontTx/>
              <a:buChar char="-"/>
            </a:pPr>
            <a:r>
              <a:rPr lang="en-US" sz="1800" dirty="0" smtClean="0"/>
              <a:t>Decrease arthritis inflammation</a:t>
            </a:r>
          </a:p>
          <a:p>
            <a:pPr marL="365760" lvl="1" indent="0">
              <a:buNone/>
            </a:pPr>
            <a:endParaRPr lang="en-US" sz="1800" dirty="0" smtClean="0"/>
          </a:p>
          <a:p>
            <a:pPr lvl="0">
              <a:buClr>
                <a:srgbClr val="94C600"/>
              </a:buClr>
            </a:pPr>
            <a:r>
              <a:rPr lang="en-US" sz="2000" dirty="0" smtClean="0">
                <a:solidFill>
                  <a:srgbClr val="3E3D2D"/>
                </a:solidFill>
              </a:rPr>
              <a:t>Opioid crisis</a:t>
            </a:r>
          </a:p>
          <a:p>
            <a:pPr lvl="1">
              <a:buClr>
                <a:srgbClr val="94C600"/>
              </a:buClr>
              <a:buFontTx/>
              <a:buChar char="-"/>
            </a:pPr>
            <a:r>
              <a:rPr lang="en-US" sz="1800" dirty="0" smtClean="0">
                <a:solidFill>
                  <a:srgbClr val="3E3D2D"/>
                </a:solidFill>
              </a:rPr>
              <a:t>Decreased access to drugs</a:t>
            </a:r>
            <a:endParaRPr lang="en-US" sz="1800" dirty="0">
              <a:solidFill>
                <a:srgbClr val="3E3D2D"/>
              </a:solidFill>
            </a:endParaRPr>
          </a:p>
          <a:p>
            <a:pPr lvl="1">
              <a:buClr>
                <a:srgbClr val="94C600"/>
              </a:buClr>
              <a:buFontTx/>
              <a:buChar char="-"/>
            </a:pPr>
            <a:r>
              <a:rPr lang="en-US" sz="1800" dirty="0" smtClean="0">
                <a:solidFill>
                  <a:srgbClr val="3E3D2D"/>
                </a:solidFill>
              </a:rPr>
              <a:t>Drugs are too expensive</a:t>
            </a:r>
            <a:endParaRPr lang="en-US" sz="1800" dirty="0">
              <a:solidFill>
                <a:srgbClr val="3E3D2D"/>
              </a:solidFill>
            </a:endParaRPr>
          </a:p>
          <a:p>
            <a:pPr marL="365760" lvl="1" indent="0">
              <a:buNone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8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1695450"/>
            <a:ext cx="618744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err="1" smtClean="0"/>
              <a:t>Electroacupuncture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Same meridian pathways</a:t>
            </a:r>
          </a:p>
          <a:p>
            <a:pPr marL="68580" indent="0">
              <a:buNone/>
            </a:pPr>
            <a:endParaRPr lang="en-US" sz="1000" dirty="0" smtClean="0"/>
          </a:p>
          <a:p>
            <a:r>
              <a:rPr lang="en-US" sz="2000" dirty="0" smtClean="0"/>
              <a:t>Needles </a:t>
            </a:r>
            <a:r>
              <a:rPr lang="en-US" sz="2000" dirty="0"/>
              <a:t>are </a:t>
            </a:r>
            <a:r>
              <a:rPr lang="en-US" sz="2000" dirty="0" smtClean="0"/>
              <a:t>attached </a:t>
            </a:r>
            <a:r>
              <a:rPr lang="en-US" sz="2000" dirty="0"/>
              <a:t>to a device that generates continuous electric pulses using small </a:t>
            </a:r>
            <a:r>
              <a:rPr lang="en-US" sz="2000" dirty="0" smtClean="0"/>
              <a:t>clips</a:t>
            </a:r>
          </a:p>
          <a:p>
            <a:pPr marL="68580" indent="0">
              <a:buNone/>
            </a:pPr>
            <a:endParaRPr lang="en-US" sz="1000" dirty="0" smtClean="0"/>
          </a:p>
          <a:p>
            <a:r>
              <a:rPr lang="en-US" sz="2000" dirty="0" smtClean="0"/>
              <a:t>Frequency and intensity are adjusted according to condition being treated</a:t>
            </a:r>
          </a:p>
          <a:p>
            <a:pPr marL="68580" indent="0">
              <a:buNone/>
            </a:pPr>
            <a:endParaRPr lang="en-US" sz="1000" dirty="0" smtClean="0"/>
          </a:p>
          <a:p>
            <a:r>
              <a:rPr lang="en-US" sz="2000" dirty="0" smtClean="0"/>
              <a:t>Stimulates larger area</a:t>
            </a:r>
            <a:endParaRPr lang="en-US" sz="2000" dirty="0"/>
          </a:p>
        </p:txBody>
      </p:sp>
      <p:pic>
        <p:nvPicPr>
          <p:cNvPr id="4098" name="Picture 2" descr="Image result for electroacupun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3505200" cy="16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681346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36" y="1371600"/>
            <a:ext cx="5298329" cy="398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Image result for veterinary electroacupun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371600"/>
            <a:ext cx="60864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09" y="1143000"/>
            <a:ext cx="721138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Western vs Eastern Medicine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Western - doctors </a:t>
            </a:r>
            <a:r>
              <a:rPr lang="en-US" sz="2000" dirty="0"/>
              <a:t>see patients and treat their symptoms with the use of prescription medications, surgical operation, various forms of therapy and </a:t>
            </a:r>
            <a:r>
              <a:rPr lang="en-US" sz="2000" dirty="0" smtClean="0"/>
              <a:t>radiation</a:t>
            </a:r>
          </a:p>
          <a:p>
            <a:pPr marL="68580" indent="0">
              <a:buNone/>
            </a:pPr>
            <a:endParaRPr lang="en-US" sz="1000" dirty="0" smtClean="0"/>
          </a:p>
          <a:p>
            <a:r>
              <a:rPr lang="en-US" sz="2000" dirty="0" smtClean="0"/>
              <a:t>Eastern – practitioners heal patients with natural resources such as teas, herbs and essential oils and procedures such as meditation</a:t>
            </a:r>
            <a:r>
              <a:rPr lang="en-US" sz="2000" dirty="0"/>
              <a:t>, </a:t>
            </a:r>
            <a:r>
              <a:rPr lang="en-US" sz="2000" dirty="0" smtClean="0"/>
              <a:t>acupuncture </a:t>
            </a:r>
            <a:r>
              <a:rPr lang="en-US" sz="2000" dirty="0"/>
              <a:t>and tai </a:t>
            </a:r>
            <a:r>
              <a:rPr lang="en-US" sz="2000" dirty="0" smtClean="0"/>
              <a:t>chi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  <p:pic>
        <p:nvPicPr>
          <p:cNvPr id="1026" name="Picture 2" descr="Image result for us vs ch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3" r="3945"/>
          <a:stretch/>
        </p:blipFill>
        <p:spPr bwMode="auto">
          <a:xfrm flipH="1">
            <a:off x="6234543" y="5001491"/>
            <a:ext cx="2424543" cy="15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smtClean="0"/>
              <a:t>Western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09908" cy="3508977"/>
          </a:xfrm>
        </p:spPr>
        <p:txBody>
          <a:bodyPr/>
          <a:lstStyle/>
          <a:p>
            <a:r>
              <a:rPr lang="en-US" sz="2000" dirty="0" smtClean="0"/>
              <a:t>Relies on diagnostic tests, pharmaceuticals and surgery</a:t>
            </a:r>
          </a:p>
          <a:p>
            <a:pPr marL="68580" indent="0">
              <a:buNone/>
            </a:pPr>
            <a:endParaRPr lang="en-US" sz="800" dirty="0" smtClean="0"/>
          </a:p>
          <a:p>
            <a:r>
              <a:rPr lang="en-US" sz="2000" dirty="0" smtClean="0"/>
              <a:t>Can alleviate symptoms quickly</a:t>
            </a:r>
          </a:p>
          <a:p>
            <a:pPr marL="68580" indent="0">
              <a:buNone/>
            </a:pPr>
            <a:endParaRPr lang="en-US" sz="800" dirty="0" smtClean="0"/>
          </a:p>
          <a:p>
            <a:r>
              <a:rPr lang="en-US" sz="2000" dirty="0" smtClean="0"/>
              <a:t>Tends to address symptoms rather than cause</a:t>
            </a:r>
          </a:p>
          <a:p>
            <a:pPr marL="68580" indent="0">
              <a:buNone/>
            </a:pPr>
            <a:endParaRPr lang="en-US" sz="800" dirty="0" smtClean="0"/>
          </a:p>
          <a:p>
            <a:r>
              <a:rPr lang="en-US" sz="2000" dirty="0" smtClean="0"/>
              <a:t>Drugs often affect other parts of the body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68946"/>
            <a:ext cx="1234653" cy="11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smtClean="0"/>
              <a:t>Eastern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Relies </a:t>
            </a:r>
            <a:r>
              <a:rPr lang="en-US" sz="2000" dirty="0"/>
              <a:t>on the bond between mind, body and </a:t>
            </a:r>
            <a:r>
              <a:rPr lang="en-US" sz="2000" dirty="0" smtClean="0"/>
              <a:t>spirit</a:t>
            </a:r>
          </a:p>
          <a:p>
            <a:pPr marL="68580" indent="0">
              <a:buNone/>
            </a:pPr>
            <a:endParaRPr lang="en-US" sz="800" dirty="0" smtClean="0"/>
          </a:p>
          <a:p>
            <a:r>
              <a:rPr lang="en-US" sz="2000" dirty="0" smtClean="0"/>
              <a:t>Less fear </a:t>
            </a:r>
            <a:r>
              <a:rPr lang="en-US" sz="2000" dirty="0"/>
              <a:t>of negative interactions with other medicines, foods, or </a:t>
            </a:r>
            <a:r>
              <a:rPr lang="en-US" sz="2000" dirty="0" smtClean="0"/>
              <a:t>beverages</a:t>
            </a:r>
          </a:p>
          <a:p>
            <a:pPr marL="68580" indent="0">
              <a:buNone/>
            </a:pPr>
            <a:endParaRPr lang="en-US" sz="800" dirty="0" smtClean="0"/>
          </a:p>
          <a:p>
            <a:r>
              <a:rPr lang="en-US" sz="2000" dirty="0" smtClean="0"/>
              <a:t>Little research and no government approval</a:t>
            </a:r>
          </a:p>
          <a:p>
            <a:pPr marL="68580" indent="0">
              <a:buNone/>
            </a:pPr>
            <a:endParaRPr lang="en-US" sz="800" dirty="0" smtClean="0"/>
          </a:p>
          <a:p>
            <a:r>
              <a:rPr lang="en-US" sz="2000" dirty="0" smtClean="0"/>
              <a:t>Won’t help with emergency situations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62109"/>
            <a:ext cx="2443163" cy="20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smtClean="0"/>
              <a:t>Ancient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09800"/>
            <a:ext cx="6652708" cy="3508977"/>
          </a:xfrm>
        </p:spPr>
        <p:txBody>
          <a:bodyPr/>
          <a:lstStyle/>
          <a:p>
            <a:r>
              <a:rPr lang="en-US" sz="2000" dirty="0" smtClean="0"/>
              <a:t>Eastern medicine developed based on the hemolymphatic and neural systems</a:t>
            </a:r>
          </a:p>
          <a:p>
            <a:pPr marL="68580" indent="0">
              <a:buNone/>
            </a:pPr>
            <a:r>
              <a:rPr lang="en-US" sz="2000" dirty="0" smtClean="0"/>
              <a:t>	- Meridians (life energy or qi)</a:t>
            </a:r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Pathways run throughout body</a:t>
            </a:r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Goal is to direct qi</a:t>
            </a:r>
          </a:p>
          <a:p>
            <a:pPr marL="68580" indent="0">
              <a:buNone/>
            </a:pPr>
            <a:endParaRPr lang="en-US" sz="1000" dirty="0" smtClean="0"/>
          </a:p>
          <a:p>
            <a:r>
              <a:rPr lang="en-US" sz="2000" dirty="0" smtClean="0"/>
              <a:t>Western medicine developed based on the hemolymphatic and digestive systems</a:t>
            </a:r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Humors </a:t>
            </a:r>
            <a:r>
              <a:rPr lang="en-US" sz="2000" dirty="0"/>
              <a:t>(</a:t>
            </a:r>
            <a:r>
              <a:rPr lang="en-US" sz="2000" dirty="0" smtClean="0"/>
              <a:t>blood, </a:t>
            </a:r>
            <a:r>
              <a:rPr lang="en-US" sz="2000" dirty="0"/>
              <a:t>yellow bile, black </a:t>
            </a:r>
            <a:r>
              <a:rPr lang="en-US" sz="2000" dirty="0" smtClean="0"/>
              <a:t>bile</a:t>
            </a:r>
            <a:r>
              <a:rPr lang="en-US" sz="2000" dirty="0"/>
              <a:t>, and </a:t>
            </a:r>
            <a:r>
              <a:rPr lang="en-US" sz="2000" dirty="0" smtClean="0"/>
              <a:t>	 	  phlegm) </a:t>
            </a:r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Either too little or too much of a humor</a:t>
            </a:r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Goal is to balance the 4 humors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8" y="1066800"/>
            <a:ext cx="3019425" cy="58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  <p:pic>
        <p:nvPicPr>
          <p:cNvPr id="1026" name="Picture 2" descr="Image result for the humors of human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62000"/>
            <a:ext cx="7143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smtClean="0"/>
              <a:t>What is acupuncture?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Medical procedure that </a:t>
            </a:r>
            <a:r>
              <a:rPr lang="en-US" sz="2000" dirty="0"/>
              <a:t>involves pricking the skin </a:t>
            </a:r>
            <a:r>
              <a:rPr lang="en-US" sz="2000" dirty="0" smtClean="0"/>
              <a:t>with fine needles on meridian points</a:t>
            </a:r>
          </a:p>
          <a:p>
            <a:pPr marL="68580" indent="0">
              <a:buNone/>
            </a:pPr>
            <a:endParaRPr lang="en-US" sz="1000" dirty="0" smtClean="0"/>
          </a:p>
          <a:p>
            <a:r>
              <a:rPr lang="en-US" sz="2000" dirty="0" smtClean="0"/>
              <a:t>Used </a:t>
            </a:r>
            <a:r>
              <a:rPr lang="en-US" sz="2000" dirty="0"/>
              <a:t>to alleviate pain and to treat various physical, mental, and emotional </a:t>
            </a:r>
            <a:r>
              <a:rPr lang="en-US" sz="2000" dirty="0" smtClean="0"/>
              <a:t>conditions</a:t>
            </a:r>
          </a:p>
          <a:p>
            <a:pPr marL="68580" indent="0">
              <a:buNone/>
            </a:pPr>
            <a:endParaRPr lang="en-US" sz="1000" dirty="0" smtClean="0"/>
          </a:p>
          <a:p>
            <a:r>
              <a:rPr lang="en-US" sz="2000" dirty="0" smtClean="0"/>
              <a:t>Originated in China over 5,000 years ago</a:t>
            </a:r>
          </a:p>
          <a:p>
            <a:pPr marL="68580" indent="0">
              <a:buNone/>
            </a:pPr>
            <a:endParaRPr lang="en-US" sz="1000" dirty="0" smtClean="0"/>
          </a:p>
          <a:p>
            <a:r>
              <a:rPr lang="en-US" sz="2000" dirty="0" smtClean="0"/>
              <a:t>Received FDA approval in 1996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  <p:pic>
        <p:nvPicPr>
          <p:cNvPr id="3074" name="Picture 2" descr="Image result for dog acupuncture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1926036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4"/>
          <a:stretch/>
        </p:blipFill>
        <p:spPr>
          <a:xfrm>
            <a:off x="973137" y="1828800"/>
            <a:ext cx="7197726" cy="33079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534049"/>
            <a:ext cx="1821873" cy="3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217</TotalTime>
  <Words>310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Acupuncture</vt:lpstr>
      <vt:lpstr>Western vs Eastern Medicine</vt:lpstr>
      <vt:lpstr>Western Medicine</vt:lpstr>
      <vt:lpstr>Eastern Medicine</vt:lpstr>
      <vt:lpstr>Ancient Medicine</vt:lpstr>
      <vt:lpstr>PowerPoint Presentation</vt:lpstr>
      <vt:lpstr>PowerPoint Presentation</vt:lpstr>
      <vt:lpstr>What is acupuncture?</vt:lpstr>
      <vt:lpstr>PowerPoint Presentation</vt:lpstr>
      <vt:lpstr>How does it work?</vt:lpstr>
      <vt:lpstr>Does it really work?</vt:lpstr>
      <vt:lpstr>Why is it becoming popular?</vt:lpstr>
      <vt:lpstr>PowerPoint Presentation</vt:lpstr>
      <vt:lpstr>Electroacupuncture</vt:lpstr>
      <vt:lpstr>PowerPoint Presentation</vt:lpstr>
      <vt:lpstr>PowerPoint Presentation</vt:lpstr>
    </vt:vector>
  </TitlesOfParts>
  <Company>UACES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Acupuncture</dc:title>
  <dc:creator>hward</dc:creator>
  <cp:lastModifiedBy>hward</cp:lastModifiedBy>
  <cp:revision>20</cp:revision>
  <dcterms:created xsi:type="dcterms:W3CDTF">2018-06-21T10:13:52Z</dcterms:created>
  <dcterms:modified xsi:type="dcterms:W3CDTF">2018-06-22T13:44:10Z</dcterms:modified>
</cp:coreProperties>
</file>