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256" r:id="rId2"/>
    <p:sldId id="257" r:id="rId3"/>
    <p:sldId id="261" r:id="rId4"/>
    <p:sldId id="262" r:id="rId5"/>
    <p:sldId id="260" r:id="rId6"/>
    <p:sldId id="264" r:id="rId7"/>
    <p:sldId id="265" r:id="rId8"/>
    <p:sldId id="266" r:id="rId9"/>
    <p:sldId id="267" r:id="rId10"/>
    <p:sldId id="268" r:id="rId11"/>
    <p:sldId id="269" r:id="rId12"/>
    <p:sldId id="270" r:id="rId13"/>
    <p:sldId id="272" r:id="rId14"/>
    <p:sldId id="273" r:id="rId15"/>
    <p:sldId id="275" r:id="rId16"/>
    <p:sldId id="276" r:id="rId17"/>
    <p:sldId id="277"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9" r:id="rId36"/>
    <p:sldId id="300" r:id="rId37"/>
    <p:sldId id="302" r:id="rId38"/>
    <p:sldId id="304" r:id="rId39"/>
    <p:sldId id="305" r:id="rId40"/>
    <p:sldId id="306" r:id="rId41"/>
    <p:sldId id="307" r:id="rId42"/>
    <p:sldId id="310" r:id="rId43"/>
    <p:sldId id="311" r:id="rId44"/>
    <p:sldId id="312" r:id="rId45"/>
    <p:sldId id="313" r:id="rId4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1167" autoAdjust="0"/>
  </p:normalViewPr>
  <p:slideViewPr>
    <p:cSldViewPr>
      <p:cViewPr varScale="1">
        <p:scale>
          <a:sx n="77" d="100"/>
          <a:sy n="77" d="100"/>
        </p:scale>
        <p:origin x="2226"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7" d="100"/>
          <a:sy n="87" d="100"/>
        </p:scale>
        <p:origin x="3792" y="90"/>
      </p:cViewPr>
      <p:guideLst>
        <p:guide orient="horz" pos="2932"/>
        <p:guide pos="222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465455"/>
          </a:xfrm>
          <a:prstGeom prst="rect">
            <a:avLst/>
          </a:prstGeom>
        </p:spPr>
        <p:txBody>
          <a:bodyPr vert="horz" lIns="93491" tIns="46745" rIns="93491" bIns="46745" rtlCol="0"/>
          <a:lstStyle>
            <a:lvl1pPr algn="l">
              <a:defRPr sz="1200"/>
            </a:lvl1pPr>
          </a:lstStyle>
          <a:p>
            <a:endParaRPr lang="en-US" dirty="0"/>
          </a:p>
        </p:txBody>
      </p:sp>
      <p:sp>
        <p:nvSpPr>
          <p:cNvPr id="3" name="Date Placeholder 2"/>
          <p:cNvSpPr>
            <a:spLocks noGrp="1"/>
          </p:cNvSpPr>
          <p:nvPr>
            <p:ph type="dt" idx="1"/>
          </p:nvPr>
        </p:nvSpPr>
        <p:spPr>
          <a:xfrm>
            <a:off x="3995218" y="0"/>
            <a:ext cx="3056414" cy="465455"/>
          </a:xfrm>
          <a:prstGeom prst="rect">
            <a:avLst/>
          </a:prstGeom>
        </p:spPr>
        <p:txBody>
          <a:bodyPr vert="horz" lIns="93491" tIns="46745" rIns="93491" bIns="46745" rtlCol="0"/>
          <a:lstStyle>
            <a:lvl1pPr algn="r">
              <a:defRPr sz="1200"/>
            </a:lvl1pPr>
          </a:lstStyle>
          <a:p>
            <a:fld id="{8E69B312-0C4F-4105-B294-8186E03BEF2A}" type="datetimeFigureOut">
              <a:rPr lang="en-US" smtClean="0"/>
              <a:pPr/>
              <a:t>10/15/2019</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1" tIns="46745" rIns="93491" bIns="46745"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1" tIns="46745" rIns="93491" bIns="467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56414" cy="465455"/>
          </a:xfrm>
          <a:prstGeom prst="rect">
            <a:avLst/>
          </a:prstGeom>
        </p:spPr>
        <p:txBody>
          <a:bodyPr vert="horz" lIns="93491" tIns="46745" rIns="93491" bIns="4674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8" y="8842030"/>
            <a:ext cx="3056414" cy="465455"/>
          </a:xfrm>
          <a:prstGeom prst="rect">
            <a:avLst/>
          </a:prstGeom>
        </p:spPr>
        <p:txBody>
          <a:bodyPr vert="horz" lIns="93491" tIns="46745" rIns="93491" bIns="46745" rtlCol="0" anchor="b"/>
          <a:lstStyle>
            <a:lvl1pPr algn="r">
              <a:defRPr sz="1200"/>
            </a:lvl1pPr>
          </a:lstStyle>
          <a:p>
            <a:fld id="{6192740A-F6B5-4CC4-97DA-4D6A051EC590}" type="slidenum">
              <a:rPr lang="en-US" smtClean="0"/>
              <a:pPr/>
              <a:t>‹#›</a:t>
            </a:fld>
            <a:endParaRPr lang="en-US" dirty="0"/>
          </a:p>
        </p:txBody>
      </p:sp>
    </p:spTree>
    <p:extLst>
      <p:ext uri="{BB962C8B-B14F-4D97-AF65-F5344CB8AC3E}">
        <p14:creationId xmlns:p14="http://schemas.microsoft.com/office/powerpoint/2010/main" val="3587578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First and foremost, the Arkansas 4-H Youth Development Program would like thank you for your willingness to serve as an Overnight Chaperone. Our goal is</a:t>
            </a:r>
            <a:r>
              <a:rPr lang="en-US" sz="2200" baseline="0" dirty="0" smtClean="0"/>
              <a:t> for</a:t>
            </a:r>
            <a:r>
              <a:rPr lang="en-US" sz="2200" dirty="0" smtClean="0"/>
              <a:t> both 4-H’ers and volunteers to have a positive and safe experience when participating in any 4-H event. </a:t>
            </a:r>
            <a:endParaRPr lang="en-US" sz="2200" dirty="0"/>
          </a:p>
        </p:txBody>
      </p:sp>
      <p:sp>
        <p:nvSpPr>
          <p:cNvPr id="4" name="Slide Number Placeholder 3"/>
          <p:cNvSpPr>
            <a:spLocks noGrp="1"/>
          </p:cNvSpPr>
          <p:nvPr>
            <p:ph type="sldNum" sz="quarter" idx="10"/>
          </p:nvPr>
        </p:nvSpPr>
        <p:spPr/>
        <p:txBody>
          <a:bodyPr/>
          <a:lstStyle/>
          <a:p>
            <a:fld id="{6192740A-F6B5-4CC4-97DA-4D6A051EC590}" type="slidenum">
              <a:rPr lang="en-US" smtClean="0"/>
              <a:pPr/>
              <a:t>1</a:t>
            </a:fld>
            <a:endParaRPr lang="en-US" dirty="0"/>
          </a:p>
        </p:txBody>
      </p:sp>
    </p:spTree>
    <p:extLst>
      <p:ext uri="{BB962C8B-B14F-4D97-AF65-F5344CB8AC3E}">
        <p14:creationId xmlns:p14="http://schemas.microsoft.com/office/powerpoint/2010/main" val="3741548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200" dirty="0"/>
              <a:t>Consequences are often the result of a particular action or situation. In order to be effective, consequences should be:</a:t>
            </a:r>
          </a:p>
          <a:p>
            <a:r>
              <a:rPr lang="en-US" sz="2200" dirty="0"/>
              <a:t>• Immediate</a:t>
            </a:r>
          </a:p>
          <a:p>
            <a:r>
              <a:rPr lang="en-US" sz="2200" dirty="0"/>
              <a:t>• Related to the rule broken</a:t>
            </a:r>
          </a:p>
          <a:p>
            <a:r>
              <a:rPr lang="en-US" sz="2200" dirty="0"/>
              <a:t>• Fair</a:t>
            </a:r>
          </a:p>
          <a:p>
            <a:r>
              <a:rPr lang="en-US" sz="2200" dirty="0"/>
              <a:t>• Appropriate for the situation</a:t>
            </a:r>
          </a:p>
          <a:p>
            <a:r>
              <a:rPr lang="en-US" sz="2200" dirty="0"/>
              <a:t>• Appropriate for the age, and</a:t>
            </a:r>
          </a:p>
          <a:p>
            <a:r>
              <a:rPr lang="en-US" sz="2200" dirty="0"/>
              <a:t>• Because discipline is an educational process, youth learn from being involved in determining consequences. Y</a:t>
            </a:r>
            <a:r>
              <a:rPr lang="en-US" sz="2200" dirty="0" smtClean="0"/>
              <a:t>outh will oftentimes</a:t>
            </a:r>
            <a:r>
              <a:rPr lang="en-US" sz="2200" baseline="0" dirty="0" smtClean="0"/>
              <a:t> determine harder </a:t>
            </a:r>
            <a:r>
              <a:rPr lang="en-US" sz="2200" dirty="0" smtClean="0"/>
              <a:t>consequences for themselves than those identified by adults</a:t>
            </a:r>
            <a:r>
              <a:rPr lang="en-US" sz="2200" dirty="0" smtClean="0">
                <a:solidFill>
                  <a:srgbClr val="FFFF00"/>
                </a:solidFill>
              </a:rPr>
              <a:t>.</a:t>
            </a:r>
            <a:r>
              <a:rPr lang="en-US" baseline="0" dirty="0" smtClean="0">
                <a:solidFill>
                  <a:srgbClr val="FFFF00"/>
                </a:solidFill>
              </a:rPr>
              <a:t> </a:t>
            </a:r>
            <a:endParaRPr lang="en-US" sz="1600" dirty="0">
              <a:solidFill>
                <a:srgbClr val="FFFF00"/>
              </a:solidFill>
            </a:endParaRPr>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966792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231" y="4425950"/>
            <a:ext cx="5642610" cy="4189095"/>
          </a:xfrm>
        </p:spPr>
        <p:txBody>
          <a:bodyPr>
            <a:normAutofit/>
          </a:bodyPr>
          <a:lstStyle/>
          <a:p>
            <a:r>
              <a:rPr lang="en-US" sz="2200" b="1" dirty="0"/>
              <a:t>Rewards are a good way of reinforcing positive behavior. </a:t>
            </a:r>
          </a:p>
          <a:p>
            <a:r>
              <a:rPr lang="en-US" sz="2200" b="1" dirty="0"/>
              <a:t>Rewards….</a:t>
            </a:r>
          </a:p>
          <a:p>
            <a:r>
              <a:rPr lang="en-US" sz="2200" dirty="0"/>
              <a:t>• Should promote satisfaction in a job well done.</a:t>
            </a:r>
          </a:p>
          <a:p>
            <a:r>
              <a:rPr lang="en-US" sz="2200" dirty="0"/>
              <a:t>• Rewards should not always be present – as good behavior should be a standard.</a:t>
            </a:r>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91503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100" b="1" dirty="0"/>
              <a:t>Positive Discipline Techniques</a:t>
            </a:r>
          </a:p>
          <a:p>
            <a:endParaRPr lang="en-US" sz="1100" b="1" dirty="0"/>
          </a:p>
          <a:p>
            <a:r>
              <a:rPr lang="en-US" sz="1100" dirty="0"/>
              <a:t>True misbehavior occurs when a child </a:t>
            </a:r>
            <a:r>
              <a:rPr lang="en-US" sz="1100" b="1" dirty="0"/>
              <a:t>chooses to behave inappropriately.</a:t>
            </a:r>
          </a:p>
          <a:p>
            <a:r>
              <a:rPr lang="en-US" sz="1100" dirty="0"/>
              <a:t>Before you take action, ask yourself the following questions:</a:t>
            </a:r>
          </a:p>
          <a:p>
            <a:endParaRPr lang="en-US" sz="1100" dirty="0"/>
          </a:p>
          <a:p>
            <a:r>
              <a:rPr lang="en-US" sz="1100" dirty="0"/>
              <a:t>l. </a:t>
            </a:r>
            <a:r>
              <a:rPr lang="en-US" sz="1100" i="1" dirty="0"/>
              <a:t>Is the child doing something truly wrong? Is there a real problem here, or are you just tired and out of patience?</a:t>
            </a:r>
          </a:p>
          <a:p>
            <a:endParaRPr lang="en-US" sz="1100" dirty="0"/>
          </a:p>
          <a:p>
            <a:r>
              <a:rPr lang="en-US" sz="1100" dirty="0"/>
              <a:t>* If there is no real problem, release your stress away from the child.</a:t>
            </a:r>
          </a:p>
          <a:p>
            <a:r>
              <a:rPr lang="en-US" sz="1100" dirty="0"/>
              <a:t>* If there is a problem, go to the next question.</a:t>
            </a:r>
          </a:p>
          <a:p>
            <a:endParaRPr lang="en-US" sz="1100" i="1" dirty="0"/>
          </a:p>
          <a:p>
            <a:r>
              <a:rPr lang="en-US" sz="1100" i="1" dirty="0"/>
              <a:t>2. Think for a moment. Is the child really capable of doing what you expect here?</a:t>
            </a:r>
          </a:p>
          <a:p>
            <a:endParaRPr lang="en-US" sz="1100" dirty="0"/>
          </a:p>
          <a:p>
            <a:r>
              <a:rPr lang="en-US" sz="1100" dirty="0"/>
              <a:t>* If you are not being fair, re-evaluate your expectations.</a:t>
            </a:r>
          </a:p>
          <a:p>
            <a:r>
              <a:rPr lang="en-US" sz="1100" dirty="0"/>
              <a:t>* If your expectations are fair, go to the next question.</a:t>
            </a:r>
          </a:p>
          <a:p>
            <a:endParaRPr lang="en-US" sz="1100" i="1" dirty="0"/>
          </a:p>
          <a:p>
            <a:r>
              <a:rPr lang="en-US" sz="1100" i="1" dirty="0"/>
              <a:t>3. Did the child know at the time that she/he was doing something wrong?</a:t>
            </a:r>
          </a:p>
          <a:p>
            <a:endParaRPr lang="en-US" sz="1100" dirty="0"/>
          </a:p>
          <a:p>
            <a:r>
              <a:rPr lang="en-US" sz="1100" dirty="0"/>
              <a:t>* If the child did not realize they was doing something wrong, help them understand what you expect, why, and how they can do that. Offer to help them.</a:t>
            </a:r>
          </a:p>
          <a:p>
            <a:pPr>
              <a:buFont typeface="Arial" charset="0"/>
              <a:buNone/>
            </a:pPr>
            <a:r>
              <a:rPr lang="en-US" sz="1100" dirty="0"/>
              <a:t>*If the child knew what they was doing were wrong, and they deliberately disregarded a reasonable expectations, your child misbehaved.</a:t>
            </a:r>
          </a:p>
          <a:p>
            <a:pPr>
              <a:buFont typeface="Arial" charset="0"/>
              <a:buNone/>
            </a:pPr>
            <a:endParaRPr lang="en-US" sz="1100" dirty="0"/>
          </a:p>
          <a:p>
            <a:pPr>
              <a:buFont typeface="Arial" charset="0"/>
              <a:buNone/>
            </a:pPr>
            <a:endParaRPr lang="en-US" sz="1100" dirty="0"/>
          </a:p>
          <a:p>
            <a:r>
              <a:rPr lang="en-US" sz="1100" dirty="0"/>
              <a:t>If the behavior was an accident, it was not misbehavior. If the behavior was not an accident, ask your child to tell you the reasons they has for doing what they did. </a:t>
            </a:r>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64068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Discipline, is an educational process by which adults assist</a:t>
            </a:r>
            <a:r>
              <a:rPr lang="en-US" sz="2200" baseline="0" dirty="0" smtClean="0"/>
              <a:t> </a:t>
            </a:r>
            <a:r>
              <a:rPr lang="en-US" sz="2200" dirty="0" smtClean="0"/>
              <a:t>children and adolescents to develop the self-control and self-direction necessary</a:t>
            </a:r>
            <a:r>
              <a:rPr lang="en-US" sz="2200" baseline="0" dirty="0" smtClean="0"/>
              <a:t> </a:t>
            </a:r>
            <a:r>
              <a:rPr lang="en-US" sz="2200" dirty="0" smtClean="0"/>
              <a:t>to assume responsibilities. </a:t>
            </a:r>
          </a:p>
          <a:p>
            <a:r>
              <a:rPr lang="en-US" sz="2200" dirty="0" smtClean="0"/>
              <a:t>Punishment, on the other hand, focuses on the misbehavior. The</a:t>
            </a:r>
            <a:r>
              <a:rPr lang="en-US" sz="2200" baseline="0" dirty="0" smtClean="0"/>
              <a:t> </a:t>
            </a:r>
            <a:r>
              <a:rPr lang="en-US" sz="2200" dirty="0" smtClean="0"/>
              <a:t>adult who punishes the child teaches the child that the adult, rather than the child,</a:t>
            </a:r>
          </a:p>
          <a:p>
            <a:r>
              <a:rPr lang="en-US" sz="2200" dirty="0" smtClean="0"/>
              <a:t>is responsible for the way the child behaves. </a:t>
            </a:r>
            <a:endParaRPr lang="en-US" sz="2200"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16128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2000" dirty="0" smtClean="0"/>
              <a:t>Event organizers or coordinators play a vital role in preventing problem behavior before it starts.</a:t>
            </a:r>
          </a:p>
          <a:p>
            <a:r>
              <a:rPr lang="en-US" sz="2000" dirty="0" smtClean="0"/>
              <a:t>When working with youth, adults can do the following to prevent problems:</a:t>
            </a:r>
          </a:p>
          <a:p>
            <a:r>
              <a:rPr lang="en-US" sz="2000" dirty="0" smtClean="0"/>
              <a:t>• Make sure the environment is safe (physically, emotionally and socially) and</a:t>
            </a:r>
          </a:p>
          <a:p>
            <a:r>
              <a:rPr lang="en-US" sz="2000" dirty="0" smtClean="0"/>
              <a:t>conducive to positive interaction.</a:t>
            </a:r>
          </a:p>
          <a:p>
            <a:r>
              <a:rPr lang="en-US" sz="2000" dirty="0" smtClean="0"/>
              <a:t>• Be flexible with program activities in response to the changing interests of</a:t>
            </a:r>
          </a:p>
          <a:p>
            <a:r>
              <a:rPr lang="en-US" sz="2000" dirty="0" smtClean="0"/>
              <a:t>children.</a:t>
            </a:r>
          </a:p>
          <a:p>
            <a:r>
              <a:rPr lang="en-US" sz="2000" dirty="0" smtClean="0"/>
              <a:t>• Make sure activities are age appropriate, relevant to the needs, interests,</a:t>
            </a:r>
          </a:p>
          <a:p>
            <a:r>
              <a:rPr lang="en-US" sz="2000" dirty="0" smtClean="0"/>
              <a:t>values and capabilities of youth.</a:t>
            </a:r>
            <a:endParaRPr lang="en-US" sz="2000"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556120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231" y="4425950"/>
            <a:ext cx="5642610" cy="4189095"/>
          </a:xfrm>
        </p:spPr>
        <p:txBody>
          <a:bodyPr>
            <a:normAutofit fontScale="92500"/>
          </a:bodyPr>
          <a:lstStyle/>
          <a:p>
            <a:r>
              <a:rPr lang="en-US" sz="1300" b="1" dirty="0" smtClean="0"/>
              <a:t>Reasons Children Misbehave</a:t>
            </a:r>
          </a:p>
          <a:p>
            <a:r>
              <a:rPr lang="en-US" sz="1300" dirty="0" smtClean="0"/>
              <a:t>According to some child development experts, children usually</a:t>
            </a:r>
            <a:r>
              <a:rPr lang="en-US" sz="1300" baseline="0" dirty="0" smtClean="0"/>
              <a:t> </a:t>
            </a:r>
            <a:r>
              <a:rPr lang="en-US" sz="1300" dirty="0" smtClean="0"/>
              <a:t>misbehave for one of four basic reasons: attention, power, revenge, or inadequacy. </a:t>
            </a:r>
          </a:p>
          <a:p>
            <a:r>
              <a:rPr lang="en-US" sz="1300" i="1" dirty="0" smtClean="0"/>
              <a:t>Attention - When children believe they "belong" only when they are noticed. They feel</a:t>
            </a:r>
            <a:r>
              <a:rPr lang="en-US" sz="1300" i="1" baseline="0" dirty="0" smtClean="0"/>
              <a:t> </a:t>
            </a:r>
            <a:r>
              <a:rPr lang="en-US" sz="1300" dirty="0" smtClean="0"/>
              <a:t>important when they are commanding total attention. Adults can respond by giving</a:t>
            </a:r>
            <a:r>
              <a:rPr lang="en-US" sz="1300" baseline="0" dirty="0" smtClean="0"/>
              <a:t> </a:t>
            </a:r>
            <a:r>
              <a:rPr lang="en-US" sz="1300" dirty="0" smtClean="0"/>
              <a:t>positive attention at other times, ignoring inappropriate behavior, setting up routines,</a:t>
            </a:r>
            <a:r>
              <a:rPr lang="en-US" sz="1300" baseline="0" dirty="0" smtClean="0"/>
              <a:t> </a:t>
            </a:r>
            <a:r>
              <a:rPr lang="en-US" sz="1300" dirty="0" smtClean="0"/>
              <a:t>encouraging, redirecting, or setting up special times.</a:t>
            </a:r>
          </a:p>
          <a:p>
            <a:r>
              <a:rPr lang="en-US" sz="1300" i="1" dirty="0" smtClean="0"/>
              <a:t>Power - When children believe they "belong" only when they are in control or are</a:t>
            </a:r>
            <a:r>
              <a:rPr lang="en-US" sz="1300" i="1" baseline="0" dirty="0" smtClean="0"/>
              <a:t> </a:t>
            </a:r>
            <a:r>
              <a:rPr lang="en-US" sz="1300" dirty="0" smtClean="0"/>
              <a:t>proving that no one can "boss them around." Adults can respond with kind-but firm</a:t>
            </a:r>
            <a:r>
              <a:rPr lang="en-US" sz="1300" baseline="0" dirty="0" smtClean="0"/>
              <a:t> </a:t>
            </a:r>
            <a:r>
              <a:rPr lang="en-US" sz="1300" dirty="0" smtClean="0"/>
              <a:t>respect, giving limited choices, setting reasonable limits, encouraging, and redirecting the</a:t>
            </a:r>
            <a:r>
              <a:rPr lang="en-US" sz="1300" baseline="0" dirty="0" smtClean="0"/>
              <a:t> </a:t>
            </a:r>
            <a:r>
              <a:rPr lang="en-US" sz="1300" dirty="0" smtClean="0"/>
              <a:t>child to a more acceptable activity. </a:t>
            </a:r>
          </a:p>
          <a:p>
            <a:r>
              <a:rPr lang="en-US" sz="1300" i="1" dirty="0" smtClean="0"/>
              <a:t>Revenge - When children believe they "belong" only by hurting others, since they feel</a:t>
            </a:r>
            <a:r>
              <a:rPr lang="en-US" sz="1300" i="1" baseline="0" dirty="0" smtClean="0"/>
              <a:t> </a:t>
            </a:r>
            <a:r>
              <a:rPr lang="en-US" sz="1300" dirty="0" smtClean="0"/>
              <a:t>hurt themselves. When there is a new</a:t>
            </a:r>
            <a:r>
              <a:rPr lang="en-US" sz="1300" baseline="0" dirty="0" smtClean="0"/>
              <a:t> </a:t>
            </a:r>
            <a:r>
              <a:rPr lang="en-US" sz="1300" dirty="0" smtClean="0"/>
              <a:t>pattern of acting out, children and adults should talk about how they are feeling. Adults</a:t>
            </a:r>
            <a:r>
              <a:rPr lang="en-US" sz="1300" baseline="0" dirty="0" smtClean="0"/>
              <a:t> </a:t>
            </a:r>
            <a:r>
              <a:rPr lang="en-US" sz="1300" dirty="0" smtClean="0"/>
              <a:t>should respond by avoiding harsh</a:t>
            </a:r>
            <a:r>
              <a:rPr lang="en-US" sz="1300" baseline="0" dirty="0" smtClean="0"/>
              <a:t> </a:t>
            </a:r>
            <a:r>
              <a:rPr lang="en-US" sz="1300" dirty="0" smtClean="0"/>
              <a:t>punishment and criticism. More accomplished when adults build trust, listen, reflect feelings, practice sharing feelings, encourage strengths and act with</a:t>
            </a:r>
          </a:p>
          <a:p>
            <a:r>
              <a:rPr lang="en-US" sz="1300" dirty="0" smtClean="0"/>
              <a:t>care.</a:t>
            </a:r>
          </a:p>
          <a:p>
            <a:r>
              <a:rPr lang="en-US" sz="1300" i="1" dirty="0" smtClean="0"/>
              <a:t>Inadequacy - When children believe they "belong" only when they convince others not to expect</a:t>
            </a:r>
            <a:r>
              <a:rPr lang="en-US" sz="1300" i="1" baseline="0" dirty="0" smtClean="0"/>
              <a:t> </a:t>
            </a:r>
            <a:r>
              <a:rPr lang="en-US" sz="1300" dirty="0" smtClean="0"/>
              <a:t>anything of them since they are helpless or unable. Encourage these</a:t>
            </a:r>
            <a:r>
              <a:rPr lang="en-US" sz="1300" baseline="0" dirty="0" smtClean="0"/>
              <a:t> </a:t>
            </a:r>
            <a:r>
              <a:rPr lang="en-US" sz="1300" dirty="0" smtClean="0"/>
              <a:t>children to try new things, focusing on the child's strengths, not criticizing or giving in to pity, offering</a:t>
            </a:r>
            <a:r>
              <a:rPr lang="en-US" sz="1300" baseline="0" dirty="0" smtClean="0"/>
              <a:t> </a:t>
            </a:r>
            <a:r>
              <a:rPr lang="en-US" sz="1300" dirty="0" smtClean="0"/>
              <a:t>opportunities for success and teaching skills in small steps.</a:t>
            </a:r>
          </a:p>
          <a:p>
            <a:endParaRPr lang="en-US"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976825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600" dirty="0" smtClean="0"/>
              <a:t>When you are disciplining a child, there are things that you</a:t>
            </a:r>
          </a:p>
          <a:p>
            <a:r>
              <a:rPr lang="en-US" sz="1600" dirty="0" smtClean="0"/>
              <a:t>should not do.</a:t>
            </a:r>
          </a:p>
          <a:p>
            <a:endParaRPr lang="en-US" sz="1600" dirty="0" smtClean="0"/>
          </a:p>
          <a:p>
            <a:r>
              <a:rPr lang="en-US" sz="1600" dirty="0" smtClean="0"/>
              <a:t>• Don’t make threats that you can’t enforce.</a:t>
            </a:r>
          </a:p>
          <a:p>
            <a:r>
              <a:rPr lang="en-US" sz="1600" dirty="0" smtClean="0"/>
              <a:t>• Don't give lots of warnings before you act.</a:t>
            </a:r>
          </a:p>
          <a:p>
            <a:r>
              <a:rPr lang="en-US" sz="1600" dirty="0" smtClean="0"/>
              <a:t>• Warn once and then act.</a:t>
            </a:r>
          </a:p>
          <a:p>
            <a:r>
              <a:rPr lang="en-US" sz="1600" dirty="0" smtClean="0"/>
              <a:t>• Only make threats that you are prepared to carry out.</a:t>
            </a:r>
          </a:p>
          <a:p>
            <a:endParaRPr lang="en-US" sz="1600" dirty="0" smtClean="0"/>
          </a:p>
          <a:p>
            <a:r>
              <a:rPr lang="en-US" sz="1600" dirty="0" smtClean="0"/>
              <a:t>Be</a:t>
            </a:r>
            <a:r>
              <a:rPr lang="en-US" sz="1600" baseline="0" dirty="0" smtClean="0"/>
              <a:t> </a:t>
            </a:r>
            <a:r>
              <a:rPr lang="en-US" sz="1600" dirty="0" smtClean="0"/>
              <a:t>honest with the youth and just address what you DO know.</a:t>
            </a:r>
          </a:p>
          <a:p>
            <a:r>
              <a:rPr lang="en-US" sz="1600" dirty="0" smtClean="0"/>
              <a:t>As a general rule, don’t punish the whole group for the misdeeds</a:t>
            </a:r>
            <a:r>
              <a:rPr lang="en-US" sz="1600" baseline="0" dirty="0" smtClean="0"/>
              <a:t> </a:t>
            </a:r>
            <a:r>
              <a:rPr lang="en-US" sz="1600" dirty="0" smtClean="0"/>
              <a:t>of one individual. </a:t>
            </a:r>
          </a:p>
          <a:p>
            <a:endParaRPr lang="en-US" sz="1600" dirty="0" smtClean="0"/>
          </a:p>
          <a:p>
            <a:r>
              <a:rPr lang="en-US" sz="1600" dirty="0" smtClean="0"/>
              <a:t>Treat each student with respect. If one child is being</a:t>
            </a:r>
            <a:r>
              <a:rPr lang="en-US" sz="1600" baseline="0" dirty="0" smtClean="0"/>
              <a:t> </a:t>
            </a:r>
            <a:r>
              <a:rPr lang="en-US" sz="1600" dirty="0" smtClean="0"/>
              <a:t>disruptive, discipline that child, not the whole group.</a:t>
            </a:r>
          </a:p>
          <a:p>
            <a:endParaRPr lang="en-US" sz="1600" dirty="0" smtClean="0"/>
          </a:p>
          <a:p>
            <a:r>
              <a:rPr lang="en-US" sz="1600" dirty="0" smtClean="0"/>
              <a:t>Physical</a:t>
            </a:r>
            <a:r>
              <a:rPr lang="en-US" sz="1600" baseline="0" dirty="0" smtClean="0"/>
              <a:t> punishment should Never be used in any circumstance. This is beyond the scope and responsibility of any 4-H volunteer.</a:t>
            </a:r>
            <a:endParaRPr lang="en-US" sz="1600" dirty="0" smtClean="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160257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600" dirty="0" smtClean="0"/>
              <a:t>The type of discipline a leader uses influences the type of person a child becomes. </a:t>
            </a:r>
          </a:p>
          <a:p>
            <a:r>
              <a:rPr lang="en-US" sz="1600" dirty="0" smtClean="0"/>
              <a:t>What type of discipline do you use? </a:t>
            </a:r>
          </a:p>
          <a:p>
            <a:r>
              <a:rPr lang="en-US" sz="1600" dirty="0" smtClean="0"/>
              <a:t>What type of influence do you want to have on a child?</a:t>
            </a:r>
          </a:p>
          <a:p>
            <a:r>
              <a:rPr lang="en-US" sz="1600" dirty="0" smtClean="0"/>
              <a:t>There are many strategies that work in disciplining children.</a:t>
            </a:r>
          </a:p>
          <a:p>
            <a:endParaRPr lang="en-US" sz="1600" i="1" dirty="0" smtClean="0"/>
          </a:p>
          <a:p>
            <a:r>
              <a:rPr lang="en-US" sz="1600" i="1" dirty="0" smtClean="0"/>
              <a:t>Fix-up - When children cause trouble or hurt another child, expect them to fix it up - or at </a:t>
            </a:r>
            <a:r>
              <a:rPr lang="en-US" sz="1600" dirty="0" smtClean="0"/>
              <a:t>least try to help.</a:t>
            </a:r>
          </a:p>
          <a:p>
            <a:endParaRPr lang="en-US" sz="1600" i="1" dirty="0" smtClean="0"/>
          </a:p>
          <a:p>
            <a:r>
              <a:rPr lang="en-US" sz="1600" i="1" dirty="0" smtClean="0"/>
              <a:t>Ignore - The best way to deal with misbehavior aimed at getting your attention is to</a:t>
            </a:r>
            <a:r>
              <a:rPr lang="en-US" sz="1600" i="1" baseline="0" dirty="0" smtClean="0"/>
              <a:t> </a:t>
            </a:r>
            <a:r>
              <a:rPr lang="en-US" sz="1600" dirty="0" smtClean="0"/>
              <a:t>simply ignore it. But, be sure to give attention to the children when they behave well.</a:t>
            </a:r>
            <a:r>
              <a:rPr lang="en-US" sz="1600" baseline="0" dirty="0" smtClean="0"/>
              <a:t>  </a:t>
            </a:r>
            <a:r>
              <a:rPr lang="en-US" sz="1600" dirty="0" smtClean="0"/>
              <a:t>Children need attention for good behavior, not misbehavior.</a:t>
            </a:r>
          </a:p>
          <a:p>
            <a:endParaRPr lang="en-US" sz="1600" i="1" dirty="0" smtClean="0"/>
          </a:p>
          <a:p>
            <a:r>
              <a:rPr lang="en-US" sz="1600" i="1" dirty="0" smtClean="0"/>
              <a:t>Be Firm - Clearly and firmly state, or even demand, that the child do what needs to be </a:t>
            </a:r>
            <a:r>
              <a:rPr lang="en-US" sz="1600" dirty="0" smtClean="0"/>
              <a:t>done. Speak in a tone that lets the child know that you mean what you say and that you expect the child to do as he is told. Being firm doesn't mean yelling, nagging, threatening,</a:t>
            </a:r>
            <a:r>
              <a:rPr lang="en-US" sz="1600" baseline="0" dirty="0" smtClean="0"/>
              <a:t> </a:t>
            </a:r>
            <a:r>
              <a:rPr lang="en-US" sz="1600" dirty="0" smtClean="0"/>
              <a:t>reasoning, or taking away privileges. Keep suggestions to a minimum, and always speak kindly, even when speaking firmly.</a:t>
            </a:r>
          </a:p>
          <a:p>
            <a:endParaRPr lang="en-US" sz="1600" i="1" dirty="0" smtClean="0"/>
          </a:p>
          <a:p>
            <a:r>
              <a:rPr lang="en-US" sz="1600" i="1" dirty="0" smtClean="0"/>
              <a:t>Stay in Control - Act before the situation gets out of control - before you get angry and </a:t>
            </a:r>
            <a:r>
              <a:rPr lang="en-US" sz="1600" dirty="0" smtClean="0"/>
              <a:t>overly frustrated and before the child's behavior becomes unreasonable.</a:t>
            </a:r>
          </a:p>
          <a:p>
            <a:endParaRPr lang="en-US" sz="1600" i="1" dirty="0" smtClean="0"/>
          </a:p>
          <a:p>
            <a:r>
              <a:rPr lang="en-US" sz="1600" i="1" dirty="0" smtClean="0"/>
              <a:t>Separation - When children irritate one another or squabble have them rest or separate </a:t>
            </a:r>
            <a:r>
              <a:rPr lang="en-US" sz="1600" dirty="0" smtClean="0"/>
              <a:t>them for a time. Being apart for a while lets each child calm down. Then you can use other ways to encourage better behavior.</a:t>
            </a:r>
          </a:p>
          <a:p>
            <a:endParaRPr lang="en-US" sz="1600" i="1" dirty="0" smtClean="0"/>
          </a:p>
          <a:p>
            <a:r>
              <a:rPr lang="en-US" sz="1600" i="1" dirty="0" smtClean="0"/>
              <a:t>Behavior Management - Talk with children calmly to learn what caused a disagreement.</a:t>
            </a:r>
            <a:r>
              <a:rPr lang="en-US" sz="1600" i="1" baseline="0" dirty="0" smtClean="0"/>
              <a:t>  </a:t>
            </a:r>
            <a:r>
              <a:rPr lang="en-US" sz="1600" dirty="0" smtClean="0"/>
              <a:t>Then talk about ways to deal with it. Come to a solution that's agreeable to both you and the children. This helps children learn to be responsible for their behavior.</a:t>
            </a:r>
          </a:p>
          <a:p>
            <a:endParaRPr lang="en-US" sz="1600" i="1" dirty="0" smtClean="0"/>
          </a:p>
          <a:p>
            <a:r>
              <a:rPr lang="en-US" sz="1600" i="1" dirty="0" smtClean="0"/>
              <a:t>Redirection - When children get rowdy, stop them, explain why you are stopping them, and </a:t>
            </a:r>
            <a:r>
              <a:rPr lang="en-US" sz="1600" dirty="0" smtClean="0"/>
              <a:t>suggest another activity.</a:t>
            </a:r>
          </a:p>
          <a:p>
            <a:endParaRPr lang="en-US" sz="1600" i="1" dirty="0" smtClean="0"/>
          </a:p>
          <a:p>
            <a:r>
              <a:rPr lang="en-US" sz="1600" i="1" dirty="0" smtClean="0"/>
              <a:t>Praise - Give more attention and praise for good behavior and less for bad behavior. Don't make </a:t>
            </a:r>
            <a:r>
              <a:rPr lang="en-US" sz="1600" dirty="0" smtClean="0"/>
              <a:t>punishment a reward. Let the child know that you appreciate a good attitude and cooperation.</a:t>
            </a:r>
            <a:r>
              <a:rPr lang="en-US" sz="1600" baseline="0" dirty="0" smtClean="0"/>
              <a:t>  </a:t>
            </a:r>
          </a:p>
          <a:p>
            <a:endParaRPr lang="en-US" sz="1600" baseline="0" dirty="0" smtClean="0"/>
          </a:p>
          <a:p>
            <a:r>
              <a:rPr lang="en-US" sz="1600" baseline="0" dirty="0" smtClean="0"/>
              <a:t>Review Board will be convened to handle certain displinary events. Results will be reported to the State 4-H Leader/Associate Director – Dr. Martha Ray Sartor</a:t>
            </a:r>
            <a:endParaRPr lang="en-US" sz="1600"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529895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231" y="4425950"/>
            <a:ext cx="5642610" cy="4189095"/>
          </a:xfrm>
        </p:spPr>
        <p:txBody>
          <a:bodyPr>
            <a:normAutofit fontScale="92500"/>
          </a:bodyPr>
          <a:lstStyle/>
          <a:p>
            <a:r>
              <a:rPr lang="en-US" sz="2200" dirty="0" smtClean="0"/>
              <a:t>Part 3 of the </a:t>
            </a:r>
            <a:r>
              <a:rPr lang="en-US" sz="2200" dirty="0" smtClean="0"/>
              <a:t>chaperone </a:t>
            </a:r>
            <a:r>
              <a:rPr lang="en-US" sz="2200" dirty="0" smtClean="0"/>
              <a:t>training</a:t>
            </a:r>
          </a:p>
          <a:p>
            <a:endParaRPr lang="en-US" sz="2200" dirty="0" smtClean="0"/>
          </a:p>
          <a:p>
            <a:r>
              <a:rPr lang="en-US" sz="2200" u="sng" dirty="0"/>
              <a:t>Youth Protection Standards  were developed to provide a safe and secure environment for those youths</a:t>
            </a:r>
            <a:r>
              <a:rPr lang="en-US" sz="2200" dirty="0"/>
              <a:t> </a:t>
            </a:r>
            <a:r>
              <a:rPr lang="en-US" sz="2200" u="sng" dirty="0"/>
              <a:t>involved in 4-H programs.  Standards are also in place to implement for the purpose of providing</a:t>
            </a:r>
            <a:r>
              <a:rPr lang="en-US" sz="2200" dirty="0"/>
              <a:t> </a:t>
            </a:r>
            <a:r>
              <a:rPr lang="en-US" sz="2200" u="sng" dirty="0"/>
              <a:t>measures to effectively manage risk for the adult volunteers who also involved with the 4-H programs.  </a:t>
            </a:r>
            <a:endParaRPr lang="en-US" sz="2200" dirty="0"/>
          </a:p>
          <a:p>
            <a:r>
              <a:rPr lang="en-US" sz="2200" u="sng" dirty="0"/>
              <a:t>Most importantly, the standards are in place to protect the image and integrity of the University of Arkansas</a:t>
            </a:r>
            <a:r>
              <a:rPr lang="en-US" sz="2200" dirty="0"/>
              <a:t> </a:t>
            </a:r>
            <a:r>
              <a:rPr lang="en-US" sz="2200" u="sng" dirty="0"/>
              <a:t>Division of Agriculture Cooperative Extension 4-H Youth Development Program and the 4-H Name and Emblem</a:t>
            </a:r>
            <a:r>
              <a:rPr lang="en-US" sz="2200" dirty="0"/>
              <a:t>.</a:t>
            </a:r>
          </a:p>
          <a:p>
            <a:endParaRPr lang="en-US"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501849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40962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Part one of our series includes:  </a:t>
            </a:r>
          </a:p>
          <a:p>
            <a:r>
              <a:rPr lang="en-US" sz="2200" dirty="0" smtClean="0"/>
              <a:t>On the training agenda, we’ll provide a background to the</a:t>
            </a:r>
            <a:r>
              <a:rPr lang="en-US" sz="2200" baseline="0" dirty="0" smtClean="0"/>
              <a:t> </a:t>
            </a:r>
            <a:r>
              <a:rPr lang="en-US" sz="2200" dirty="0" smtClean="0"/>
              <a:t>Chaperone </a:t>
            </a:r>
            <a:r>
              <a:rPr lang="en-US" sz="2200" dirty="0" smtClean="0"/>
              <a:t>Program.</a:t>
            </a:r>
          </a:p>
          <a:p>
            <a:r>
              <a:rPr lang="en-US" sz="2200" dirty="0" smtClean="0"/>
              <a:t>Have a better understanding as a volunteer leader dealing</a:t>
            </a:r>
            <a:r>
              <a:rPr lang="en-US" sz="2200" baseline="0" dirty="0" smtClean="0"/>
              <a:t> with 4-H events that you have a supervisory role in.</a:t>
            </a:r>
          </a:p>
          <a:p>
            <a:r>
              <a:rPr lang="en-US" sz="2200" baseline="0" dirty="0" smtClean="0"/>
              <a:t>And we will explain some of the research behind ages and stages of youth development.</a:t>
            </a:r>
            <a:endParaRPr lang="en-US" sz="2200" dirty="0" smtClean="0"/>
          </a:p>
          <a:p>
            <a:endParaRPr lang="en-US" dirty="0" smtClean="0"/>
          </a:p>
        </p:txBody>
      </p:sp>
      <p:sp>
        <p:nvSpPr>
          <p:cNvPr id="4" name="Slide Number Placeholder 3"/>
          <p:cNvSpPr>
            <a:spLocks noGrp="1"/>
          </p:cNvSpPr>
          <p:nvPr>
            <p:ph type="sldNum" sz="quarter" idx="10"/>
          </p:nvPr>
        </p:nvSpPr>
        <p:spPr/>
        <p:txBody>
          <a:bodyPr/>
          <a:lstStyle/>
          <a:p>
            <a:fld id="{6192740A-F6B5-4CC4-97DA-4D6A051EC590}" type="slidenum">
              <a:rPr lang="en-US" smtClean="0"/>
              <a:pPr/>
              <a:t>2</a:t>
            </a:fld>
            <a:endParaRPr lang="en-US" dirty="0"/>
          </a:p>
        </p:txBody>
      </p:sp>
    </p:spTree>
    <p:extLst>
      <p:ext uri="{BB962C8B-B14F-4D97-AF65-F5344CB8AC3E}">
        <p14:creationId xmlns:p14="http://schemas.microsoft.com/office/powerpoint/2010/main" val="2461500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2740A-F6B5-4CC4-97DA-4D6A051EC590}" type="slidenum">
              <a:rPr lang="en-US" smtClean="0"/>
              <a:pPr/>
              <a:t>20</a:t>
            </a:fld>
            <a:endParaRPr lang="en-US" dirty="0"/>
          </a:p>
        </p:txBody>
      </p:sp>
    </p:spTree>
    <p:extLst>
      <p:ext uri="{BB962C8B-B14F-4D97-AF65-F5344CB8AC3E}">
        <p14:creationId xmlns:p14="http://schemas.microsoft.com/office/powerpoint/2010/main" val="2050049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733">
              <a:defRPr/>
            </a:pPr>
            <a:r>
              <a:rPr lang="en-US" sz="2200" dirty="0" smtClean="0"/>
              <a:t>The UA</a:t>
            </a:r>
            <a:r>
              <a:rPr lang="en-US" sz="2200" baseline="0" dirty="0" smtClean="0"/>
              <a:t> Cooperative Extension Service 4-H Youth Development Program receives federal assistance and as such, the organization is required to adhere to all Title VI federal guidelines in making the program available to all youth (and volunteer leaders) without regard to anyone's’ </a:t>
            </a:r>
            <a:r>
              <a:rPr lang="en-US" sz="2200" dirty="0" smtClean="0"/>
              <a:t>race, color, national origin, religion, gender, or any other legally protected status. </a:t>
            </a:r>
          </a:p>
          <a:p>
            <a:endParaRPr lang="en-US"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2278612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733">
              <a:defRPr/>
            </a:pPr>
            <a:r>
              <a:rPr lang="en-US" sz="2200" dirty="0" smtClean="0"/>
              <a:t>The UA</a:t>
            </a:r>
            <a:r>
              <a:rPr lang="en-US" sz="2200" baseline="0" dirty="0" smtClean="0"/>
              <a:t> Cooperative Extension Service 4-H Youth Development Program receives federal assistance and as such, the organization is required to adhere to all Title VI federal guidelines in making the program available to all youth (and volunteer leaders) without regard to anyone's’ </a:t>
            </a:r>
            <a:r>
              <a:rPr lang="en-US" sz="2200" dirty="0" smtClean="0"/>
              <a:t>race, color, national origin, religion, gender, or any other legally protected status. </a:t>
            </a:r>
          </a:p>
          <a:p>
            <a:endParaRPr lang="en-US"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227861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In addition,</a:t>
            </a:r>
            <a:r>
              <a:rPr lang="en-US" sz="2200" baseline="0" dirty="0" smtClean="0"/>
              <a:t> the Cooperative Extension Service </a:t>
            </a:r>
            <a:r>
              <a:rPr lang="en-US" sz="2200" dirty="0" smtClean="0"/>
              <a:t>also commits itself to a policy of inclusiveness and diversity with respect to both employment opportunities and program participants. We strive to create work and educational environments that are as inclusive as possible. The division complies with these policies not merely because of legal requirements, but because we believe that such practices are basic to human dignity.</a:t>
            </a:r>
            <a:endParaRPr lang="en-US" sz="2200"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1109025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900" dirty="0" smtClean="0"/>
              <a:t>What Can You</a:t>
            </a:r>
            <a:r>
              <a:rPr lang="en-US" sz="1900" baseline="0" dirty="0" smtClean="0"/>
              <a:t> Do as Volunteer Leader to Promote Our Diversity Policy?</a:t>
            </a:r>
          </a:p>
          <a:p>
            <a:endParaRPr lang="en-US" sz="1900" baseline="0" dirty="0" smtClean="0"/>
          </a:p>
          <a:p>
            <a:pPr marL="231183" indent="-231183">
              <a:buAutoNum type="arabicParenR"/>
            </a:pPr>
            <a:r>
              <a:rPr lang="en-US" sz="1900" u="sng" baseline="0" dirty="0" smtClean="0"/>
              <a:t>Recognize the Importance of Diversity</a:t>
            </a:r>
            <a:r>
              <a:rPr lang="en-US" sz="1900" u="none" baseline="0" dirty="0" smtClean="0"/>
              <a:t>-  diversity respects the differences among all people; encourages new ideas and different perspectives than your own, and creates a stronger, more unified and successful organization that will benefit everyone.</a:t>
            </a:r>
          </a:p>
          <a:p>
            <a:pPr marL="231183" indent="-231183">
              <a:buAutoNum type="arabicParenR"/>
            </a:pPr>
            <a:r>
              <a:rPr lang="en-US" sz="1900" u="sng" dirty="0" smtClean="0"/>
              <a:t>Respect</a:t>
            </a:r>
            <a:r>
              <a:rPr lang="en-US" sz="1900" u="none" dirty="0" smtClean="0"/>
              <a:t>-</a:t>
            </a:r>
            <a:r>
              <a:rPr lang="en-US" sz="1900" u="none" baseline="0" dirty="0" smtClean="0"/>
              <a:t>  always show respect for difference in the cultures and traditions of others in your club.</a:t>
            </a:r>
          </a:p>
          <a:p>
            <a:pPr marL="231183" indent="-231183">
              <a:buAutoNum type="arabicParenR"/>
            </a:pPr>
            <a:r>
              <a:rPr lang="en-US" sz="1900" u="sng" baseline="0" dirty="0" smtClean="0"/>
              <a:t>Invite</a:t>
            </a:r>
            <a:r>
              <a:rPr lang="en-US" sz="1900" u="none" baseline="0" dirty="0" smtClean="0"/>
              <a:t>-  invite or encourage others from different cultural backgrounds to learn about 4-H and possibly becoming 4-H members or volunteer leaders.</a:t>
            </a:r>
            <a:endParaRPr lang="en-US" sz="1900" u="sng"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11090255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2200" b="0" u="none" baseline="0" dirty="0" smtClean="0"/>
              <a:t>The University of Arkansas Division of Agriculture Cooperative Extension Service 4-H Youth Development Program is also committed in protecting 4-H members against any child abuse and/or neglect.  Therefore, standards have been developed to ensure a safe environment for the protection of the children, as well as protection for adult volunteers from false accusations; especially when adults volunteer serve as overnight chaperones.  </a:t>
            </a:r>
          </a:p>
          <a:p>
            <a:endParaRPr lang="en-US" sz="2200" b="0" u="none" baseline="0" dirty="0" smtClean="0"/>
          </a:p>
          <a:p>
            <a:r>
              <a:rPr lang="en-US" sz="2200" b="0" u="none" baseline="0" dirty="0" smtClean="0"/>
              <a:t>These standards provide clear parameters regarding the following areas and should be adhered to at all times.</a:t>
            </a:r>
          </a:p>
          <a:p>
            <a:endParaRPr lang="en-US" dirty="0"/>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36461808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Adult Supervision </a:t>
            </a:r>
          </a:p>
          <a:p>
            <a:r>
              <a:rPr lang="en-US" u="none" dirty="0" smtClean="0"/>
              <a:t>There</a:t>
            </a:r>
            <a:r>
              <a:rPr lang="en-US" u="none" baseline="0" dirty="0" smtClean="0"/>
              <a:t> must be at least a 1:8, adult to youth ratio; .i.e., one (1) adult volunteer is required to be present for every eight (8) youth in order to provide adequate supervision.</a:t>
            </a:r>
          </a:p>
          <a:p>
            <a:endParaRPr lang="en-US" u="none" baseline="0" dirty="0" smtClean="0"/>
          </a:p>
          <a:p>
            <a:r>
              <a:rPr lang="en-US" u="none" baseline="0" dirty="0" smtClean="0"/>
              <a:t>However, not withstanding the adult-to-youth ratio, it is the best practice and highly encouraged that two (2) non-related adults are required at all times for the protection of the youth and the adult volunteers.  In case of an accident or emergency, one adult can supervise the youth, with the other adult addresses the problem. </a:t>
            </a:r>
          </a:p>
          <a:p>
            <a:pPr defTabSz="924733">
              <a:defRPr/>
            </a:pPr>
            <a:r>
              <a:rPr lang="en-US" u="none" baseline="0" dirty="0" smtClean="0"/>
              <a:t>In regards to overnight chaperones, both adults must be enrolled as 4-H Volunteer Leaders; and if overnight activities where both male and female youth are attending, at least one male and one female volunteers are required, with one of the volunteers being at least 21 years of age.</a:t>
            </a:r>
            <a:endParaRPr lang="en-US" u="none" dirty="0" smtClean="0"/>
          </a:p>
          <a:p>
            <a:endParaRPr lang="en-US" u="sng" baseline="0" dirty="0" smtClean="0"/>
          </a:p>
          <a:p>
            <a:endParaRPr lang="en-US" b="1" u="sng" baseline="0" dirty="0" smtClean="0"/>
          </a:p>
          <a:p>
            <a:r>
              <a:rPr lang="en-US" b="1" u="sng" baseline="0" dirty="0" smtClean="0"/>
              <a:t>Adult interaction with youth</a:t>
            </a:r>
            <a:endParaRPr lang="en-US" b="1" u="none" baseline="0" dirty="0" smtClean="0"/>
          </a:p>
          <a:p>
            <a:r>
              <a:rPr lang="en-US" dirty="0" smtClean="0"/>
              <a:t>On occasion an adult might touch a child to offer encouragement or aid in</a:t>
            </a:r>
            <a:r>
              <a:rPr lang="en-US" baseline="0" dirty="0" smtClean="0"/>
              <a:t> </a:t>
            </a:r>
            <a:r>
              <a:rPr lang="en-US" dirty="0" smtClean="0"/>
              <a:t>instruction. Adults should keep in mind that they should not touch any part of the</a:t>
            </a:r>
            <a:r>
              <a:rPr lang="en-US" baseline="0" dirty="0" smtClean="0"/>
              <a:t> </a:t>
            </a:r>
            <a:r>
              <a:rPr lang="en-US" dirty="0" smtClean="0"/>
              <a:t>body that would normally be covered by a one piece bathing suit. The adult</a:t>
            </a:r>
            <a:r>
              <a:rPr lang="en-US" baseline="0" dirty="0" smtClean="0"/>
              <a:t> </a:t>
            </a:r>
            <a:r>
              <a:rPr lang="en-US" dirty="0" smtClean="0"/>
              <a:t>should be sensitive to the child, and never touch a child against his or her will</a:t>
            </a:r>
            <a:r>
              <a:rPr lang="en-US" baseline="0" dirty="0" smtClean="0"/>
              <a:t> </a:t>
            </a:r>
            <a:r>
              <a:rPr lang="en-US" dirty="0" smtClean="0"/>
              <a:t>unless to prevent an accident. Adults should avoid tickling or wrestling with</a:t>
            </a:r>
            <a:r>
              <a:rPr lang="en-US" baseline="0" dirty="0" smtClean="0"/>
              <a:t> </a:t>
            </a:r>
            <a:r>
              <a:rPr lang="en-US" dirty="0" smtClean="0"/>
              <a:t>Youth.   </a:t>
            </a:r>
          </a:p>
          <a:p>
            <a:endParaRPr lang="en-US" b="1" u="sng" dirty="0" smtClean="0"/>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2407284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231" y="4425950"/>
            <a:ext cx="5642610" cy="4189095"/>
          </a:xfrm>
        </p:spPr>
        <p:txBody>
          <a:bodyPr>
            <a:normAutofit fontScale="92500" lnSpcReduction="20000"/>
          </a:bodyPr>
          <a:lstStyle/>
          <a:p>
            <a:r>
              <a:rPr lang="en-US" sz="1600" b="1" u="sng" baseline="0" dirty="0" smtClean="0"/>
              <a:t>Adult interaction with youth</a:t>
            </a:r>
            <a:endParaRPr lang="en-US" sz="1600" b="1" u="none" baseline="0" dirty="0" smtClean="0"/>
          </a:p>
          <a:p>
            <a:endParaRPr lang="en-US" sz="1600" dirty="0" smtClean="0"/>
          </a:p>
          <a:p>
            <a:r>
              <a:rPr lang="en-US" sz="1600" dirty="0" smtClean="0"/>
              <a:t>A positive and professional interaction between students and faculty is extremely important</a:t>
            </a:r>
            <a:r>
              <a:rPr lang="en-US" sz="1600" baseline="0" dirty="0" smtClean="0"/>
              <a:t> and</a:t>
            </a:r>
            <a:r>
              <a:rPr lang="en-US" sz="1600" dirty="0" smtClean="0"/>
              <a:t> beneficial to the existence of a quality 4-H educational environment.</a:t>
            </a:r>
          </a:p>
          <a:p>
            <a:endParaRPr lang="en-US" sz="1600" dirty="0" smtClean="0"/>
          </a:p>
          <a:p>
            <a:r>
              <a:rPr lang="en-US" sz="1600" dirty="0" smtClean="0"/>
              <a:t>However, be remindful of </a:t>
            </a:r>
            <a:r>
              <a:rPr lang="en-US" sz="1600" baseline="0" dirty="0" smtClean="0"/>
              <a:t> your physical contact with youth members.  </a:t>
            </a:r>
            <a:r>
              <a:rPr lang="en-US" sz="1600" dirty="0" smtClean="0"/>
              <a:t>On occasion an adult might touch a child to offer encouragement or aid in</a:t>
            </a:r>
            <a:r>
              <a:rPr lang="en-US" sz="1600" baseline="0" dirty="0" smtClean="0"/>
              <a:t> </a:t>
            </a:r>
            <a:r>
              <a:rPr lang="en-US" sz="1600" dirty="0" smtClean="0"/>
              <a:t>instruction. Adults should keep in mind that they should not touch any part of the</a:t>
            </a:r>
            <a:r>
              <a:rPr lang="en-US" sz="1600" baseline="0" dirty="0" smtClean="0"/>
              <a:t> </a:t>
            </a:r>
            <a:r>
              <a:rPr lang="en-US" sz="1600" dirty="0" smtClean="0"/>
              <a:t>body that would normally be covered by a one piece bathing suit. The adult</a:t>
            </a:r>
            <a:r>
              <a:rPr lang="en-US" sz="1600" baseline="0" dirty="0" smtClean="0"/>
              <a:t> </a:t>
            </a:r>
            <a:r>
              <a:rPr lang="en-US" sz="1600" dirty="0" smtClean="0"/>
              <a:t>should be sensitive to the child, and never touch a child against his or her will</a:t>
            </a:r>
            <a:r>
              <a:rPr lang="en-US" sz="1600" baseline="0" dirty="0" smtClean="0"/>
              <a:t> </a:t>
            </a:r>
            <a:r>
              <a:rPr lang="en-US" sz="1600" dirty="0" smtClean="0"/>
              <a:t>unless to prevent an accident. Adults should avoid tickling or wrestling with</a:t>
            </a:r>
            <a:r>
              <a:rPr lang="en-US" sz="1600" baseline="0" dirty="0" smtClean="0"/>
              <a:t> </a:t>
            </a:r>
            <a:r>
              <a:rPr lang="en-US" sz="1600" dirty="0" smtClean="0"/>
              <a:t>Youth.   </a:t>
            </a:r>
          </a:p>
          <a:p>
            <a:endParaRPr lang="en-US" sz="1600" dirty="0" smtClean="0"/>
          </a:p>
          <a:p>
            <a:endParaRPr lang="en-US" sz="1600" b="1" dirty="0" smtClean="0"/>
          </a:p>
          <a:p>
            <a:r>
              <a:rPr lang="en-US" sz="1600" b="1" u="sng" dirty="0" smtClean="0"/>
              <a:t>No one-on-one interactions </a:t>
            </a:r>
            <a:endParaRPr lang="en-US" sz="1600" b="1" u="sng" strike="sngStrike" baseline="0" dirty="0" smtClean="0"/>
          </a:p>
          <a:p>
            <a:r>
              <a:rPr lang="en-US" sz="1600" u="none" dirty="0" smtClean="0"/>
              <a:t>In general,</a:t>
            </a:r>
            <a:r>
              <a:rPr lang="en-US" sz="1600" u="none" baseline="0" dirty="0" smtClean="0"/>
              <a:t> o</a:t>
            </a:r>
            <a:r>
              <a:rPr lang="en-US" sz="1600" u="none" dirty="0" smtClean="0"/>
              <a:t>ne-on-one interactions  between adults and youth members in private are </a:t>
            </a:r>
            <a:r>
              <a:rPr lang="en-US" sz="1600" u="none" strike="sngStrike" baseline="0" dirty="0" smtClean="0"/>
              <a:t> </a:t>
            </a:r>
            <a:r>
              <a:rPr lang="en-US" sz="1600" u="none" dirty="0" smtClean="0"/>
              <a:t>not permitted. In</a:t>
            </a:r>
          </a:p>
          <a:p>
            <a:r>
              <a:rPr lang="en-US" sz="1600" u="none" dirty="0" smtClean="0"/>
              <a:t>situations that require personal interaction, the meeting should be conducted </a:t>
            </a:r>
            <a:r>
              <a:rPr lang="en-US" sz="1600" u="none" strike="noStrike" baseline="0" dirty="0" smtClean="0"/>
              <a:t>in </a:t>
            </a:r>
            <a:r>
              <a:rPr lang="en-US" sz="1600" u="none" dirty="0" smtClean="0"/>
              <a:t>an</a:t>
            </a:r>
            <a:r>
              <a:rPr lang="en-US" sz="1600" u="none" baseline="0" dirty="0" smtClean="0"/>
              <a:t> area </a:t>
            </a:r>
            <a:r>
              <a:rPr lang="en-US" sz="1600" u="none" dirty="0" smtClean="0"/>
              <a:t>that is in view of other adults and youths.</a:t>
            </a:r>
          </a:p>
          <a:p>
            <a:endParaRPr lang="en-US" dirty="0" smtClean="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24554471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b="1" u="sng" dirty="0" smtClean="0"/>
              <a:t>Respect for Privacy </a:t>
            </a:r>
          </a:p>
          <a:p>
            <a:r>
              <a:rPr lang="en-US" sz="2200" dirty="0" smtClean="0"/>
              <a:t>Adult </a:t>
            </a:r>
            <a:r>
              <a:rPr lang="en-US" sz="2200" strike="noStrike" dirty="0" smtClean="0"/>
              <a:t>Volunteers </a:t>
            </a:r>
            <a:r>
              <a:rPr lang="en-US" sz="2200" strike="noStrike" baseline="0" dirty="0" smtClean="0"/>
              <a:t>Leaders</a:t>
            </a:r>
            <a:r>
              <a:rPr lang="en-US" sz="2200" dirty="0" smtClean="0"/>
              <a:t> must respect the privacy of youth members in situations such as changing clothes, taking showers</a:t>
            </a:r>
            <a:r>
              <a:rPr lang="en-US" sz="2200" baseline="0" dirty="0" smtClean="0"/>
              <a:t> and using rest rooms</a:t>
            </a:r>
            <a:r>
              <a:rPr lang="en-US" sz="2200" dirty="0" smtClean="0"/>
              <a:t> and </a:t>
            </a:r>
            <a:r>
              <a:rPr lang="en-US" sz="2200" u="sng" dirty="0" smtClean="0"/>
              <a:t>should</a:t>
            </a:r>
            <a:r>
              <a:rPr lang="en-US" sz="2200" dirty="0" smtClean="0"/>
              <a:t> intrude only to the extent that health and safety require. Adults must protect their own privacy in similar situations.</a:t>
            </a:r>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38613360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2200" b="1" dirty="0" smtClean="0"/>
              <a:t>Housing</a:t>
            </a:r>
          </a:p>
          <a:p>
            <a:r>
              <a:rPr lang="en-US" sz="2200" dirty="0" smtClean="0"/>
              <a:t>Housing varies from event to event. It is the responsibility of the event</a:t>
            </a:r>
            <a:r>
              <a:rPr lang="en-US" sz="2200" baseline="0" dirty="0" smtClean="0"/>
              <a:t> coordinator</a:t>
            </a:r>
            <a:r>
              <a:rPr lang="en-US" sz="2200" dirty="0" smtClean="0"/>
              <a:t> to</a:t>
            </a:r>
            <a:r>
              <a:rPr lang="en-US" sz="2200" baseline="0" dirty="0" smtClean="0"/>
              <a:t> </a:t>
            </a:r>
            <a:r>
              <a:rPr lang="en-US" sz="2200" dirty="0" smtClean="0"/>
              <a:t>supervise all aspects of housing including discipline, curfew, clean-up and other</a:t>
            </a:r>
            <a:r>
              <a:rPr lang="en-US" sz="2200" baseline="0" dirty="0" smtClean="0"/>
              <a:t> </a:t>
            </a:r>
            <a:r>
              <a:rPr lang="en-US" sz="2200" dirty="0" smtClean="0"/>
              <a:t>guidelines established during the events.</a:t>
            </a:r>
          </a:p>
          <a:p>
            <a:r>
              <a:rPr lang="en-US" sz="2200" dirty="0" smtClean="0"/>
              <a:t>• Overnight chaperones are expected to supervise and discipline youth assigned to their “cabin or room.”</a:t>
            </a:r>
          </a:p>
          <a:p>
            <a:r>
              <a:rPr lang="en-US" sz="2200" dirty="0" smtClean="0"/>
              <a:t>• 4-H members should not be allowed to change rooms without the approval of the event coordinator.</a:t>
            </a:r>
          </a:p>
          <a:p>
            <a:r>
              <a:rPr lang="en-US" sz="2200" dirty="0" smtClean="0"/>
              <a:t>• 4-H members should not be allowed to miss scheduled activities, break curfew, sleep late or violate any other guidelines established by the event coordinator.</a:t>
            </a:r>
          </a:p>
          <a:p>
            <a:pPr>
              <a:buFont typeface="Arial" pitchFamily="34" charset="0"/>
              <a:buNone/>
            </a:pPr>
            <a:r>
              <a:rPr lang="en-US" sz="2200" dirty="0" smtClean="0"/>
              <a:t>• Male 4-H members are not permitted in female 4-H members’ rooms and vice versa.</a:t>
            </a:r>
          </a:p>
          <a:p>
            <a:pPr>
              <a:buFont typeface="Arial" pitchFamily="34" charset="0"/>
              <a:buNone/>
            </a:pPr>
            <a:endParaRPr lang="en-US" sz="2200" b="1" dirty="0" smtClean="0"/>
          </a:p>
          <a:p>
            <a:endParaRPr lang="en-US" dirty="0" smtClean="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1889681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800" dirty="0" smtClean="0"/>
              <a:t>To understand why kids do what they do lets discuss some</a:t>
            </a:r>
            <a:r>
              <a:rPr lang="en-US" sz="1800" baseline="0" dirty="0" smtClean="0"/>
              <a:t> teaching and behavior considerations  – </a:t>
            </a:r>
          </a:p>
          <a:p>
            <a:r>
              <a:rPr lang="en-US" sz="1800" baseline="0" dirty="0" smtClean="0"/>
              <a:t>1. As a rule, children have a shorter attention span than adults do. Avoid long lectures. Keep your instructions short and to the point.</a:t>
            </a:r>
          </a:p>
          <a:p>
            <a:r>
              <a:rPr lang="en-US" sz="1800" dirty="0" smtClean="0"/>
              <a:t>2. Avoid being too critical. Something</a:t>
            </a:r>
            <a:r>
              <a:rPr lang="en-US" sz="1800" baseline="0" dirty="0" smtClean="0"/>
              <a:t> positive can always be found. </a:t>
            </a:r>
          </a:p>
          <a:p>
            <a:r>
              <a:rPr lang="en-US" sz="1800" baseline="0" dirty="0" smtClean="0"/>
              <a:t>    Positive re-enforcement will build confidence and encourage the child to continue.</a:t>
            </a:r>
          </a:p>
          <a:p>
            <a:r>
              <a:rPr lang="en-US" sz="1800" baseline="0" dirty="0" smtClean="0"/>
              <a:t>3. Keep it light and fun. Kids come to 4-H to have fun!</a:t>
            </a:r>
          </a:p>
          <a:p>
            <a:r>
              <a:rPr lang="en-US" sz="1800" baseline="0" dirty="0" smtClean="0"/>
              <a:t>4. Above all be patient. Kids will pick up any negative attitude on your part and will get discouraged quickly.</a:t>
            </a:r>
          </a:p>
          <a:p>
            <a:r>
              <a:rPr lang="en-US" sz="1800" baseline="0" dirty="0" smtClean="0"/>
              <a:t>5. Know your audience. Try to meet their expectations not yours.</a:t>
            </a:r>
            <a:endParaRPr lang="en-US" sz="1800" dirty="0"/>
          </a:p>
        </p:txBody>
      </p:sp>
      <p:sp>
        <p:nvSpPr>
          <p:cNvPr id="4" name="Slide Number Placeholder 3"/>
          <p:cNvSpPr>
            <a:spLocks noGrp="1"/>
          </p:cNvSpPr>
          <p:nvPr>
            <p:ph type="sldNum" sz="quarter" idx="10"/>
          </p:nvPr>
        </p:nvSpPr>
        <p:spPr/>
        <p:txBody>
          <a:bodyPr/>
          <a:lstStyle/>
          <a:p>
            <a:fld id="{6192740A-F6B5-4CC4-97DA-4D6A051EC590}" type="slidenum">
              <a:rPr lang="en-US" smtClean="0"/>
              <a:pPr/>
              <a:t>3</a:t>
            </a:fld>
            <a:endParaRPr lang="en-US" dirty="0"/>
          </a:p>
        </p:txBody>
      </p:sp>
    </p:spTree>
    <p:extLst>
      <p:ext uri="{BB962C8B-B14F-4D97-AF65-F5344CB8AC3E}">
        <p14:creationId xmlns:p14="http://schemas.microsoft.com/office/powerpoint/2010/main" val="8846657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a:buFont typeface="Arial" pitchFamily="34" charset="0"/>
              <a:buNone/>
            </a:pPr>
            <a:r>
              <a:rPr lang="en-US" sz="2200" dirty="0" smtClean="0"/>
              <a:t>• Overnight chaperones are discouraged from entering the rooms of 4-H members of the opposite gender.</a:t>
            </a:r>
          </a:p>
          <a:p>
            <a:r>
              <a:rPr lang="en-US" sz="2200" dirty="0" smtClean="0"/>
              <a:t>• Roll should be checked at night.</a:t>
            </a:r>
          </a:p>
          <a:p>
            <a:endParaRPr lang="en-US" dirty="0" smtClean="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18896814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endParaRPr lang="en-US" dirty="0" smtClean="0"/>
          </a:p>
          <a:p>
            <a:r>
              <a:rPr lang="en-US" sz="2200" dirty="0" smtClean="0"/>
              <a:t>• An adult and one 4-H member are not permitted to share a room unless that adult is the parent/guardian of the 4-H’er. </a:t>
            </a:r>
          </a:p>
          <a:p>
            <a:endParaRPr lang="en-US" sz="2200" dirty="0" smtClean="0"/>
          </a:p>
          <a:p>
            <a:pPr>
              <a:buFont typeface="Arial" pitchFamily="34" charset="0"/>
              <a:buChar char="•"/>
            </a:pPr>
            <a:r>
              <a:rPr lang="en-US" sz="2200" dirty="0" smtClean="0"/>
              <a:t> Married couples may share the same quarters if appropriate facilities are available and adequate supervision can be provided to youth by remaining staff and volunteers</a:t>
            </a:r>
            <a:r>
              <a:rPr lang="en-US" dirty="0" smtClean="0"/>
              <a:t>.</a:t>
            </a:r>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1889681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000" b="1" dirty="0" smtClean="0"/>
              <a:t>Transportation</a:t>
            </a:r>
          </a:p>
          <a:p>
            <a:r>
              <a:rPr lang="en-US" sz="2000" smtClean="0"/>
              <a:t>chaperones </a:t>
            </a:r>
            <a:r>
              <a:rPr lang="en-US" sz="2000" dirty="0" smtClean="0"/>
              <a:t>might be asked to provide transportation to and from an event. Therefore, it</a:t>
            </a:r>
            <a:r>
              <a:rPr lang="en-US" sz="2000" baseline="0" dirty="0" smtClean="0"/>
              <a:t> is highly encouraged and a best practice for two adults to be in a vehicle while transporting youth to events. If this is not possible and </a:t>
            </a:r>
            <a:r>
              <a:rPr lang="en-US" sz="2000" dirty="0" smtClean="0"/>
              <a:t>you cannot provide two adults for each vehicle, the minimum required is one adult and two or more youth members.</a:t>
            </a:r>
            <a:r>
              <a:rPr lang="en-US" sz="2000" baseline="0" dirty="0" smtClean="0"/>
              <a:t> </a:t>
            </a:r>
            <a:r>
              <a:rPr lang="en-US" sz="2000" dirty="0" smtClean="0"/>
              <a:t>Staff and volunteers should use all safety precautions including only transporting the number of passengers the vehicle is recommended to carry. Youth should never be allowed to ride in locations other than seats with belts, including in the back of a truck.  </a:t>
            </a:r>
          </a:p>
          <a:p>
            <a:endParaRPr lang="en-US" dirty="0" smtClean="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18896814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pPr defTabSz="924733">
              <a:defRPr/>
            </a:pPr>
            <a:r>
              <a:rPr lang="en-US" sz="2200" dirty="0" smtClean="0"/>
              <a:t>When transporting youth to and from planned 4-H sponsored events, the group must meet for departure at a designated area. A prearranged schedule should be developed with periodic checkpoint stops as a group. Also, the schedule should include a daily destination point. A common departure site and a daily destination point are a mus</a:t>
            </a:r>
            <a:r>
              <a:rPr lang="en-US" dirty="0" smtClean="0"/>
              <a:t>t. </a:t>
            </a:r>
          </a:p>
          <a:p>
            <a:r>
              <a:rPr lang="en-US" dirty="0" smtClean="0"/>
              <a:t> </a:t>
            </a:r>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18896814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231" y="4425950"/>
            <a:ext cx="5642610" cy="4189095"/>
          </a:xfrm>
        </p:spPr>
        <p:txBody>
          <a:bodyPr>
            <a:normAutofit fontScale="92500" lnSpcReduction="20000"/>
          </a:bodyPr>
          <a:lstStyle/>
          <a:p>
            <a:r>
              <a:rPr lang="en-US" u="none" dirty="0" smtClean="0"/>
              <a:t>Arkansas Child Maltreatment Act</a:t>
            </a:r>
            <a:r>
              <a:rPr lang="en-US" u="none" baseline="0" dirty="0" smtClean="0"/>
              <a:t> </a:t>
            </a:r>
            <a:r>
              <a:rPr lang="en-US" u="none" dirty="0" smtClean="0"/>
              <a:t>requires certain</a:t>
            </a:r>
            <a:r>
              <a:rPr lang="en-US" u="none" baseline="0" dirty="0" smtClean="0"/>
              <a:t> professions to report suspected abuse.  Recently </a:t>
            </a:r>
            <a:r>
              <a:rPr lang="en-US" u="none" dirty="0" smtClean="0"/>
              <a:t>a volunteers</a:t>
            </a:r>
            <a:r>
              <a:rPr lang="en-US" u="none" baseline="0" dirty="0" smtClean="0"/>
              <a:t> that supervises children were added to the definition of “school officials” that are legally required to report abuse.  Therefore, volunteers of the 4-H program of  the University of Arkansas System Cooperative Extension Service are required to report if the volunteer: </a:t>
            </a:r>
          </a:p>
          <a:p>
            <a:pPr marL="231183" indent="-231183">
              <a:buAutoNum type="arabicParenR"/>
            </a:pPr>
            <a:r>
              <a:rPr lang="en-US" u="none" baseline="0" dirty="0" smtClean="0"/>
              <a:t>has reasonable cause to  suspect that a child has been subjected to abuse and/or neglect; or </a:t>
            </a:r>
          </a:p>
          <a:p>
            <a:pPr marL="231183" indent="-231183">
              <a:buAutoNum type="arabicParenR" startAt="2"/>
            </a:pPr>
            <a:r>
              <a:rPr lang="en-US" u="none" baseline="0" dirty="0" smtClean="0"/>
              <a:t>has observed a child being subjected to conditions or circumstances that would reasonably result in child abuse and/or neglect. </a:t>
            </a:r>
          </a:p>
          <a:p>
            <a:pPr marL="231183" indent="-231183"/>
            <a:r>
              <a:rPr lang="en-US" u="none" baseline="0" dirty="0" smtClean="0"/>
              <a:t> </a:t>
            </a:r>
          </a:p>
          <a:p>
            <a:r>
              <a:rPr lang="en-US" b="1" u="none" dirty="0" smtClean="0"/>
              <a:t>Report Immediately</a:t>
            </a:r>
          </a:p>
          <a:p>
            <a:r>
              <a:rPr lang="en-US" u="none" dirty="0" smtClean="0"/>
              <a:t>If you believe </a:t>
            </a:r>
            <a:r>
              <a:rPr lang="en-US" u="none" strike="noStrike" dirty="0" smtClean="0"/>
              <a:t>there is an </a:t>
            </a:r>
            <a:r>
              <a:rPr lang="en-US" u="none" dirty="0" smtClean="0"/>
              <a:t>immediate danger or threat, or</a:t>
            </a:r>
            <a:r>
              <a:rPr lang="en-US" u="none" baseline="0" dirty="0" smtClean="0"/>
              <a:t> an emergency</a:t>
            </a:r>
            <a:r>
              <a:rPr lang="en-US" u="none" dirty="0" smtClean="0"/>
              <a:t>, contact 911, local law enforcement immediately. For less immediate dangers, tell the child that he or she will be talking to people who will help – a Child Protective Services worker or the police. Remember, you need only a</a:t>
            </a:r>
            <a:r>
              <a:rPr lang="en-US" u="none" baseline="0" dirty="0" smtClean="0"/>
              <a:t> reasonable suspicion </a:t>
            </a:r>
            <a:r>
              <a:rPr lang="en-US" u="none" strike="noStrike" dirty="0" smtClean="0"/>
              <a:t>of</a:t>
            </a:r>
            <a:r>
              <a:rPr lang="en-US" u="none" strike="noStrike" baseline="0" dirty="0" smtClean="0"/>
              <a:t> </a:t>
            </a:r>
            <a:r>
              <a:rPr lang="en-US" u="none" dirty="0" smtClean="0"/>
              <a:t>abuse and/or neglect to make a report.</a:t>
            </a:r>
          </a:p>
          <a:p>
            <a:endParaRPr lang="en-US" u="none" dirty="0" smtClean="0"/>
          </a:p>
          <a:p>
            <a:r>
              <a:rPr lang="en-US" u="none" dirty="0" smtClean="0"/>
              <a:t>Under Arkansas</a:t>
            </a:r>
            <a:r>
              <a:rPr lang="en-US" u="none" baseline="0" dirty="0" smtClean="0"/>
              <a:t> law, you are required to report; it is not your responsibility to determine or try and find out if the abuse and/or neglect actually occurred.  </a:t>
            </a:r>
            <a:r>
              <a:rPr lang="en-US" u="none" dirty="0" smtClean="0"/>
              <a:t>An investigation  by the law</a:t>
            </a:r>
            <a:r>
              <a:rPr lang="en-US" u="none" baseline="0" dirty="0" smtClean="0"/>
              <a:t> enforcement or DHS will be conducted to determine if abuse and/or neglect has actually happened.  Please know when you report, your name will remain confidential unless a judge orders your name to be released.</a:t>
            </a:r>
            <a:endParaRPr lang="en-US" u="none" dirty="0" smtClean="0"/>
          </a:p>
          <a:p>
            <a:endParaRPr lang="en-US" u="none" strike="noStrike" baseline="0" dirty="0" smtClean="0"/>
          </a:p>
          <a:p>
            <a:r>
              <a:rPr lang="en-US" u="none" strike="noStrike" baseline="0" dirty="0" smtClean="0"/>
              <a:t> The Arkansas Child Abuse Hotline at 1-800-482-5964, and if it is an emergency, you should call local law enforcement.  In addition, you must notify the </a:t>
            </a:r>
            <a:r>
              <a:rPr lang="en-US" u="none" dirty="0" smtClean="0"/>
              <a:t>Extension Event Coordinator. </a:t>
            </a:r>
            <a:r>
              <a:rPr lang="en-US" u="none" baseline="0" dirty="0" smtClean="0"/>
              <a:t> </a:t>
            </a:r>
            <a:endParaRPr lang="en-US" u="none" dirty="0" smtClean="0"/>
          </a:p>
          <a:p>
            <a:endParaRPr lang="en-US" u="none" dirty="0" smtClean="0"/>
          </a:p>
          <a:p>
            <a:r>
              <a:rPr lang="en-US" dirty="0" smtClean="0"/>
              <a:t>The adult should be prepared to provide information regarding your suspicion. This information includes the name, address, age, sex, and race of child as well as the nature, extent, and cause of child’s injuries or condition, and any previous known or suspected abuse. If available, the authorities will ask for the names and</a:t>
            </a:r>
            <a:r>
              <a:rPr lang="en-US" baseline="0" dirty="0" smtClean="0"/>
              <a:t> </a:t>
            </a:r>
            <a:r>
              <a:rPr lang="en-US" dirty="0" smtClean="0"/>
              <a:t>addresses of child’s parents or caretakers, other members of the household. The authorities will also request the name and address of the reporter, how the child came to the reporter’s attention, and any explanation for child’s condition.</a:t>
            </a:r>
          </a:p>
          <a:p>
            <a:endParaRPr lang="en-US" dirty="0" smtClean="0"/>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8206707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Part 4 of the </a:t>
            </a:r>
            <a:r>
              <a:rPr lang="en-US" sz="2200" dirty="0" smtClean="0"/>
              <a:t>chaperone </a:t>
            </a:r>
            <a:r>
              <a:rPr lang="en-US" sz="2200" dirty="0" smtClean="0"/>
              <a:t>training</a:t>
            </a:r>
            <a:endParaRPr lang="en-US" sz="2200"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24756826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Now let’s discuss the possibly of accidents</a:t>
            </a:r>
            <a:r>
              <a:rPr lang="en-US" sz="2200" baseline="0" dirty="0" smtClean="0"/>
              <a:t> – </a:t>
            </a:r>
          </a:p>
          <a:p>
            <a:r>
              <a:rPr lang="en-US" sz="2200" baseline="0" dirty="0" smtClean="0"/>
              <a:t>In this presentation we will make you aware of health and safety principles to consider during 4-H events.</a:t>
            </a:r>
          </a:p>
          <a:p>
            <a:endParaRPr lang="en-US" sz="2200" baseline="0" dirty="0" smtClean="0"/>
          </a:p>
          <a:p>
            <a:r>
              <a:rPr lang="en-US" sz="2200" baseline="0" dirty="0" smtClean="0"/>
              <a:t>And how to address them if a accident happens.</a:t>
            </a:r>
            <a:endParaRPr lang="en-US" sz="2200"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10649120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Each year, 8,000 children die from preventable accidents and 50,000 more are</a:t>
            </a:r>
            <a:r>
              <a:rPr lang="en-US" sz="2200" baseline="0" dirty="0" smtClean="0"/>
              <a:t> </a:t>
            </a:r>
            <a:r>
              <a:rPr lang="en-US" sz="2200" dirty="0" smtClean="0"/>
              <a:t>permanently disabled.</a:t>
            </a:r>
          </a:p>
          <a:p>
            <a:endParaRPr lang="en-US" sz="2200" dirty="0" smtClean="0"/>
          </a:p>
          <a:p>
            <a:r>
              <a:rPr lang="en-US" sz="2200" dirty="0" smtClean="0"/>
              <a:t>One in four children under the age of 15 require medical attention due to</a:t>
            </a:r>
            <a:r>
              <a:rPr lang="en-US" sz="2200" baseline="0" dirty="0" smtClean="0"/>
              <a:t> </a:t>
            </a:r>
            <a:r>
              <a:rPr lang="en-US" sz="2200" dirty="0" smtClean="0"/>
              <a:t>accidents, fires, burns, drowning, falls poisoning, and choking. Nine</a:t>
            </a:r>
            <a:r>
              <a:rPr lang="en-US" sz="2200" baseline="0" dirty="0" smtClean="0"/>
              <a:t> percent of all childhood accidents are preventable. </a:t>
            </a:r>
            <a:endParaRPr lang="en-US" sz="2200" dirty="0"/>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25352956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300" dirty="0" smtClean="0"/>
              <a:t>The 4-H Program takes seriously it’s obligation to provide responsible and reasonable care for the youth involved in our programs.</a:t>
            </a:r>
          </a:p>
          <a:p>
            <a:endParaRPr lang="en-US" sz="1300" b="1" dirty="0" smtClean="0"/>
          </a:p>
          <a:p>
            <a:r>
              <a:rPr lang="en-US" sz="1300" b="1" dirty="0" smtClean="0"/>
              <a:t>Discuss Emergency Procedures with Staff</a:t>
            </a:r>
          </a:p>
          <a:p>
            <a:r>
              <a:rPr lang="en-US" sz="1300" dirty="0" smtClean="0"/>
              <a:t>Each event should begin with an orientation session that provides an overview of the program. During the orientation, procedures should be shared on how to handle discipline, illnesses, injuries, and emergencies.</a:t>
            </a:r>
          </a:p>
          <a:p>
            <a:endParaRPr lang="en-US" sz="1300" b="1" dirty="0" smtClean="0"/>
          </a:p>
          <a:p>
            <a:r>
              <a:rPr lang="en-US" sz="1300" b="1" dirty="0" smtClean="0"/>
              <a:t>Identify Emergency Trained Staff</a:t>
            </a:r>
          </a:p>
          <a:p>
            <a:r>
              <a:rPr lang="en-US" sz="1300" dirty="0" smtClean="0"/>
              <a:t>During the orientation, event coordinators and key contact persons including those in charge of health and safety should be introduced. Emergency personnel such as doctors, nurses, EMTs, and first responders who are attending the event should be identified. </a:t>
            </a:r>
          </a:p>
          <a:p>
            <a:r>
              <a:rPr lang="en-US" sz="1300" b="1" dirty="0" smtClean="0"/>
              <a:t>Know Where the First Aid Kit Is Located</a:t>
            </a:r>
          </a:p>
          <a:p>
            <a:r>
              <a:rPr lang="en-US" sz="1300" dirty="0" smtClean="0"/>
              <a:t>A first aid kit should be available for use during 4-H events. Only designated personnel should administer treatment.  If the child has medication, it’s recommended that all medications be kept in a locked container in the chaperone’s room. 4-H members should not be given any medication that is not indicated on the form, unless the medication is prescribed or administered by a trained medical professional. If participants need further over the counter medication that are not included on the health form, adult leaders must obtain parental permission prior to administering any medications. If permission is given in any other form than the health form, the consent must be documented in a medical phone log.</a:t>
            </a:r>
            <a:endParaRPr lang="en-US" sz="1300" dirty="0"/>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39650640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2200" dirty="0" smtClean="0"/>
              <a:t>When dealing with any emergency, it’s important to know where emergency numbers can be found.</a:t>
            </a:r>
          </a:p>
          <a:p>
            <a:endParaRPr lang="en-US" sz="2200" dirty="0" smtClean="0"/>
          </a:p>
          <a:p>
            <a:r>
              <a:rPr lang="en-US" sz="2200" dirty="0" smtClean="0"/>
              <a:t>If the emergency is medical in nature, it’s important to know the best route to reach the hospital. Ideally, a map with directions of the closest hospital should be made available.</a:t>
            </a:r>
          </a:p>
          <a:p>
            <a:endParaRPr lang="en-US" sz="2200" dirty="0" smtClean="0"/>
          </a:p>
          <a:p>
            <a:r>
              <a:rPr lang="en-US" sz="2200" dirty="0" smtClean="0"/>
              <a:t>Leaders should be familiar with any special medical conditions of campers. Youth with special</a:t>
            </a:r>
            <a:r>
              <a:rPr lang="en-US" sz="2200" baseline="0" dirty="0" smtClean="0"/>
              <a:t> </a:t>
            </a:r>
            <a:r>
              <a:rPr lang="en-US" sz="2200" dirty="0" smtClean="0"/>
              <a:t>medical conditions should be monitored on a regular basis to insure they are problem-free. </a:t>
            </a:r>
            <a:endParaRPr lang="en-US" sz="2200" dirty="0"/>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1759982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dirty="0" smtClean="0"/>
              <a:t>Age considerations – </a:t>
            </a:r>
          </a:p>
          <a:p>
            <a:r>
              <a:rPr lang="en-US" sz="1600" dirty="0" smtClean="0"/>
              <a:t>9-11 year olds – </a:t>
            </a:r>
          </a:p>
          <a:p>
            <a:r>
              <a:rPr lang="en-US" sz="1600" dirty="0" smtClean="0"/>
              <a:t>This</a:t>
            </a:r>
            <a:r>
              <a:rPr lang="en-US" sz="1600" baseline="0" dirty="0" smtClean="0"/>
              <a:t> group is high energy. They have short attention spans. Your instructions should be short and simple. Avoid making too many corrections at one point, you will frustrate the 4-H’ers. Fatigue will be a major factor with this group. Don’t expect them to remember everything after being told once or twice.</a:t>
            </a:r>
          </a:p>
          <a:p>
            <a:endParaRPr lang="en-US" sz="1600" baseline="0" dirty="0" smtClean="0"/>
          </a:p>
          <a:p>
            <a:r>
              <a:rPr lang="en-US" sz="1600" baseline="0" dirty="0" smtClean="0"/>
              <a:t>12-14 year olds – </a:t>
            </a:r>
          </a:p>
          <a:p>
            <a:r>
              <a:rPr lang="en-US" sz="1600" baseline="0" dirty="0" smtClean="0"/>
              <a:t>This group is also high energy but generally stronger and more coordinated. They can absorb more complex information and will try hard to execute your instruction in most cases. </a:t>
            </a:r>
          </a:p>
          <a:p>
            <a:endParaRPr lang="en-US" sz="1600" baseline="0" dirty="0" smtClean="0"/>
          </a:p>
          <a:p>
            <a:r>
              <a:rPr lang="en-US" sz="1600" baseline="0" dirty="0" smtClean="0"/>
              <a:t>15-18 year olds – </a:t>
            </a:r>
          </a:p>
          <a:p>
            <a:r>
              <a:rPr lang="en-US" sz="1600" baseline="0" dirty="0" smtClean="0"/>
              <a:t>This group will be much stronger and more coordinated. They can retain much more complex information. The main thing to be cautious with this group is their general self-consciousness. Both boys and girls at this stage will be concerned with their appearance. Any situation that cause them embarrassment may result in them not returning to 4-H events. Be careful with your comments, you may intend to be funny but it could be taken very seriously.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192740A-F6B5-4CC4-97DA-4D6A051EC590}" type="slidenum">
              <a:rPr lang="en-US" smtClean="0"/>
              <a:pPr/>
              <a:t>4</a:t>
            </a:fld>
            <a:endParaRPr lang="en-US" dirty="0"/>
          </a:p>
        </p:txBody>
      </p:sp>
    </p:spTree>
    <p:extLst>
      <p:ext uri="{BB962C8B-B14F-4D97-AF65-F5344CB8AC3E}">
        <p14:creationId xmlns:p14="http://schemas.microsoft.com/office/powerpoint/2010/main" val="35502323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Emergencies happen. It could be a fall…. a sudden seizure.... a building catching on fire….. a child choking…. an allergic reaction to a bee sting….. a fight between two youth…. and many other things. You need to be prepared for the wide variety of things that could happen. Most of us will never have to deal with an emergency. Will you know what to do?</a:t>
            </a:r>
          </a:p>
          <a:p>
            <a:endParaRPr lang="en-US" dirty="0" smtClean="0"/>
          </a:p>
          <a:p>
            <a:r>
              <a:rPr lang="en-US" b="1" dirty="0" smtClean="0"/>
              <a:t>Take Prompt, Appropriate Action</a:t>
            </a:r>
          </a:p>
          <a:p>
            <a:r>
              <a:rPr lang="en-US" dirty="0" smtClean="0"/>
              <a:t>Emergencies require prompt, appropriate action. Don't panic. Plan and prepare now so you can provide the appropriate care quickly if an emergency occurs.</a:t>
            </a:r>
          </a:p>
          <a:p>
            <a:endParaRPr lang="en-US" b="1" dirty="0" smtClean="0"/>
          </a:p>
          <a:p>
            <a:r>
              <a:rPr lang="en-US" b="1" dirty="0" smtClean="0"/>
              <a:t>Assess the Condition of the Victim or Situation</a:t>
            </a:r>
          </a:p>
          <a:p>
            <a:r>
              <a:rPr lang="en-US" dirty="0" smtClean="0"/>
              <a:t>Each 4-H member attending the event should have completed a 4-H Health Form with details regarding medical history and information. These forms also provide permission to administer certain types of medicines and get treatment. Volunteers and staff should be aware of any medical conditions present in children under their care; however, they should handle the information on the medical form discreetly. If the emergency is of a non-medical nature, assess the situation to determine the best course of action.</a:t>
            </a:r>
          </a:p>
          <a:p>
            <a:endParaRPr lang="en-US" b="1" dirty="0" smtClean="0"/>
          </a:p>
          <a:p>
            <a:r>
              <a:rPr lang="en-US" b="1" dirty="0" smtClean="0"/>
              <a:t>Call or Send For Help if Needed</a:t>
            </a:r>
          </a:p>
          <a:p>
            <a:r>
              <a:rPr lang="en-US" b="0" dirty="0" smtClean="0"/>
              <a:t>Contact</a:t>
            </a:r>
            <a:r>
              <a:rPr lang="en-US" b="0" baseline="0" dirty="0" smtClean="0"/>
              <a:t> the event coordinator and /or call 911</a:t>
            </a:r>
            <a:endParaRPr lang="en-US" b="0" dirty="0" smtClean="0"/>
          </a:p>
          <a:p>
            <a:endParaRPr lang="en-US" b="1" dirty="0" smtClean="0"/>
          </a:p>
          <a:p>
            <a:r>
              <a:rPr lang="en-US" b="1" dirty="0" smtClean="0"/>
              <a:t>Inform the Lead 4-H Professional</a:t>
            </a:r>
          </a:p>
          <a:p>
            <a:r>
              <a:rPr lang="en-US" dirty="0" smtClean="0"/>
              <a:t>The Event Coordinator should be brought into the situation as soon after it occurs.</a:t>
            </a:r>
          </a:p>
          <a:p>
            <a:endParaRPr lang="en-US" b="1" dirty="0" smtClean="0"/>
          </a:p>
          <a:p>
            <a:r>
              <a:rPr lang="en-US" b="1" dirty="0" smtClean="0"/>
              <a:t>Clear the Scene</a:t>
            </a:r>
          </a:p>
          <a:p>
            <a:r>
              <a:rPr lang="en-US" dirty="0" smtClean="0"/>
              <a:t>Non-medically trained or other personnel should clear the scene of all individuals who are not involved in the emergency. It’s important to preserve the evidence and the identify witnesses.</a:t>
            </a:r>
          </a:p>
          <a:p>
            <a:endParaRPr lang="en-US" dirty="0" smtClean="0"/>
          </a:p>
          <a:p>
            <a:endParaRPr lang="en-US" b="1" dirty="0" smtClean="0"/>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40</a:t>
            </a:fld>
            <a:endParaRPr lang="en-US" dirty="0">
              <a:solidFill>
                <a:prstClr val="black"/>
              </a:solidFill>
            </a:endParaRPr>
          </a:p>
        </p:txBody>
      </p:sp>
    </p:spTree>
    <p:extLst>
      <p:ext uri="{BB962C8B-B14F-4D97-AF65-F5344CB8AC3E}">
        <p14:creationId xmlns:p14="http://schemas.microsoft.com/office/powerpoint/2010/main" val="9266594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500" dirty="0" smtClean="0"/>
              <a:t>A crisis hits! What should you do?  At the beginning of a crisis, you will feel emotionally overwhelmed. SLOW DOWN! Think first, act later. Regroup. Analyze the situation.</a:t>
            </a:r>
          </a:p>
          <a:p>
            <a:endParaRPr lang="en-US" sz="1500" b="1" dirty="0" smtClean="0"/>
          </a:p>
          <a:p>
            <a:r>
              <a:rPr lang="en-US" sz="1500" b="1" dirty="0" smtClean="0"/>
              <a:t>Notify the lead Extension staff involved with the event.</a:t>
            </a:r>
          </a:p>
          <a:p>
            <a:r>
              <a:rPr lang="en-US" sz="1500" dirty="0" smtClean="0"/>
              <a:t>It’s important the lead Extension staff with the event are aware of the situation.</a:t>
            </a:r>
          </a:p>
          <a:p>
            <a:endParaRPr lang="en-US" sz="1500" b="1" dirty="0" smtClean="0"/>
          </a:p>
          <a:p>
            <a:r>
              <a:rPr lang="en-US" sz="1500" b="1" dirty="0" smtClean="0"/>
              <a:t>Identify witnesses.</a:t>
            </a:r>
          </a:p>
          <a:p>
            <a:r>
              <a:rPr lang="en-US" sz="1500" dirty="0" smtClean="0"/>
              <a:t>Witnesses to the situation should be identified with contact information. They can provide important prospective on the situation during the time of the crisis as well as following the crisis.</a:t>
            </a:r>
          </a:p>
          <a:p>
            <a:endParaRPr lang="en-US" sz="1500" b="1" dirty="0" smtClean="0"/>
          </a:p>
          <a:p>
            <a:r>
              <a:rPr lang="en-US" sz="1500" b="1" dirty="0" smtClean="0"/>
              <a:t>Preserve physical evidence.</a:t>
            </a:r>
          </a:p>
          <a:p>
            <a:r>
              <a:rPr lang="en-US" sz="1500" dirty="0" smtClean="0"/>
              <a:t>It’s important to preserve as much physical evidence as possible.</a:t>
            </a:r>
            <a:r>
              <a:rPr lang="en-US" sz="1500" baseline="0" dirty="0" smtClean="0"/>
              <a:t>  </a:t>
            </a:r>
            <a:r>
              <a:rPr lang="en-US" sz="1500" dirty="0" smtClean="0"/>
              <a:t>Because stress is high during crisis, the individuals often overlook or don’t understand the relevance of evidence during the occurrence of the crisis.</a:t>
            </a:r>
          </a:p>
          <a:p>
            <a:endParaRPr lang="en-US" sz="1500" dirty="0" smtClean="0"/>
          </a:p>
          <a:p>
            <a:r>
              <a:rPr lang="en-US" sz="1500" b="1" dirty="0" smtClean="0"/>
              <a:t>Make a written record of what happened immediately.</a:t>
            </a:r>
          </a:p>
          <a:p>
            <a:r>
              <a:rPr lang="en-US" sz="1500" dirty="0" smtClean="0"/>
              <a:t>It’s important to make a written record of what happened during the crisis. Memories fade and so do important details. </a:t>
            </a:r>
          </a:p>
          <a:p>
            <a:endParaRPr lang="en-US" sz="1500" b="1" dirty="0" smtClean="0"/>
          </a:p>
          <a:p>
            <a:r>
              <a:rPr lang="en-US" sz="1500" b="1" dirty="0" smtClean="0"/>
              <a:t>Only talk about the facts.</a:t>
            </a:r>
          </a:p>
          <a:p>
            <a:r>
              <a:rPr lang="en-US" sz="1500" dirty="0" smtClean="0"/>
              <a:t>The official spokesperson or event coordinator should be the spokesperson. However, as you are sharing information with only the few vital individuals, you should only talk about the facts.</a:t>
            </a:r>
          </a:p>
          <a:p>
            <a:endParaRPr lang="en-US" dirty="0" smtClean="0"/>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41</a:t>
            </a:fld>
            <a:endParaRPr lang="en-US" dirty="0">
              <a:solidFill>
                <a:prstClr val="black"/>
              </a:solidFill>
            </a:endParaRPr>
          </a:p>
        </p:txBody>
      </p:sp>
    </p:spTree>
    <p:extLst>
      <p:ext uri="{BB962C8B-B14F-4D97-AF65-F5344CB8AC3E}">
        <p14:creationId xmlns:p14="http://schemas.microsoft.com/office/powerpoint/2010/main" val="3068421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2740A-F6B5-4CC4-97DA-4D6A051EC590}" type="slidenum">
              <a:rPr lang="en-US" smtClean="0"/>
              <a:pPr/>
              <a:t>42</a:t>
            </a:fld>
            <a:endParaRPr lang="en-US" dirty="0"/>
          </a:p>
        </p:txBody>
      </p:sp>
    </p:spTree>
    <p:extLst>
      <p:ext uri="{BB962C8B-B14F-4D97-AF65-F5344CB8AC3E}">
        <p14:creationId xmlns:p14="http://schemas.microsoft.com/office/powerpoint/2010/main" val="1385451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92740A-F6B5-4CC4-97DA-4D6A051EC590}" type="slidenum">
              <a:rPr lang="en-US" smtClean="0"/>
              <a:pPr/>
              <a:t>43</a:t>
            </a:fld>
            <a:endParaRPr lang="en-US" dirty="0"/>
          </a:p>
        </p:txBody>
      </p:sp>
    </p:spTree>
    <p:extLst>
      <p:ext uri="{BB962C8B-B14F-4D97-AF65-F5344CB8AC3E}">
        <p14:creationId xmlns:p14="http://schemas.microsoft.com/office/powerpoint/2010/main" val="25617716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Thank</a:t>
            </a:r>
            <a:r>
              <a:rPr lang="en-US" sz="2200" baseline="0" dirty="0" smtClean="0"/>
              <a:t> You for your Time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79AB1D8-1FB3-4FD4-BE65-574666024BB0}"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9496424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797068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600" b="1" dirty="0" smtClean="0"/>
              <a:t> Guiding Principles for overnight chaperones - </a:t>
            </a:r>
          </a:p>
          <a:p>
            <a:r>
              <a:rPr lang="en-US" sz="1600" dirty="0" smtClean="0"/>
              <a:t>The </a:t>
            </a:r>
            <a:r>
              <a:rPr lang="en-US" sz="1600" dirty="0" smtClean="0"/>
              <a:t>Chaperone </a:t>
            </a:r>
            <a:r>
              <a:rPr lang="en-US" sz="1600" dirty="0" smtClean="0"/>
              <a:t>Program has identified four guiding principles: </a:t>
            </a:r>
          </a:p>
          <a:p>
            <a:r>
              <a:rPr lang="en-US" sz="1600" dirty="0" smtClean="0"/>
              <a:t>1)Be Present</a:t>
            </a:r>
          </a:p>
          <a:p>
            <a:r>
              <a:rPr lang="en-US" sz="1600" dirty="0" smtClean="0"/>
              <a:t>2)Choose</a:t>
            </a:r>
            <a:r>
              <a:rPr lang="en-US" sz="1600" baseline="0" dirty="0" smtClean="0"/>
              <a:t> </a:t>
            </a:r>
            <a:r>
              <a:rPr lang="en-US" sz="1600" dirty="0" smtClean="0"/>
              <a:t>Your Attitude Play</a:t>
            </a:r>
          </a:p>
          <a:p>
            <a:r>
              <a:rPr lang="en-US" sz="1600" dirty="0" smtClean="0"/>
              <a:t>3)Make Their Day</a:t>
            </a:r>
          </a:p>
          <a:p>
            <a:r>
              <a:rPr lang="en-US" sz="1600" dirty="0" smtClean="0"/>
              <a:t>4)Play</a:t>
            </a:r>
          </a:p>
          <a:p>
            <a:endParaRPr lang="en-US" sz="1600" dirty="0" smtClean="0"/>
          </a:p>
          <a:p>
            <a:r>
              <a:rPr lang="en-US" sz="1600" dirty="0" smtClean="0"/>
              <a:t>The glue in our humanity is being fully present for one another.</a:t>
            </a:r>
          </a:p>
          <a:p>
            <a:r>
              <a:rPr lang="en-US" sz="1600" dirty="0" smtClean="0"/>
              <a:t> To be present you should-</a:t>
            </a:r>
          </a:p>
          <a:p>
            <a:r>
              <a:rPr lang="en-US" sz="1600" dirty="0" smtClean="0"/>
              <a:t>• Get to know the participants</a:t>
            </a:r>
          </a:p>
          <a:p>
            <a:r>
              <a:rPr lang="en-US" sz="1600" dirty="0" smtClean="0"/>
              <a:t>• Know the schedule and what’s going on</a:t>
            </a:r>
          </a:p>
          <a:p>
            <a:r>
              <a:rPr lang="en-US" sz="1600" dirty="0" smtClean="0"/>
              <a:t>• Listen to</a:t>
            </a:r>
            <a:r>
              <a:rPr lang="en-US" sz="1600" baseline="0" dirty="0" smtClean="0"/>
              <a:t> the </a:t>
            </a:r>
            <a:r>
              <a:rPr lang="en-US" sz="1600" dirty="0" smtClean="0"/>
              <a:t>participants</a:t>
            </a:r>
          </a:p>
          <a:p>
            <a:r>
              <a:rPr lang="en-US" sz="1600" dirty="0" smtClean="0"/>
              <a:t>• Put participant needs first</a:t>
            </a:r>
          </a:p>
          <a:p>
            <a:r>
              <a:rPr lang="en-US" sz="1600" dirty="0" smtClean="0"/>
              <a:t>You have the power to choose your response to what life brings.</a:t>
            </a:r>
          </a:p>
          <a:p>
            <a:r>
              <a:rPr lang="en-US" sz="1600" dirty="0" smtClean="0"/>
              <a:t>So choose your attitude carefully. To do so, you can speak from the heart.</a:t>
            </a:r>
          </a:p>
          <a:p>
            <a:r>
              <a:rPr lang="en-US" sz="1600" dirty="0" smtClean="0"/>
              <a:t>When you choose your attitude, it’s important to believe</a:t>
            </a:r>
            <a:r>
              <a:rPr lang="en-US" sz="1600" baseline="0" dirty="0" smtClean="0"/>
              <a:t> the best in everyone.  This means giving others “the benefit of the doubt,” so to speak. </a:t>
            </a:r>
            <a:endParaRPr lang="en-US" sz="1600" dirty="0" smtClean="0"/>
          </a:p>
          <a:p>
            <a:r>
              <a:rPr lang="en-US" sz="1600" dirty="0" smtClean="0"/>
              <a:t>Work made fun gets done, especially when we choose to do serious tasks in a lighthearted, spontaneous way.</a:t>
            </a:r>
            <a:r>
              <a:rPr lang="en-US" sz="1600" baseline="0" dirty="0" smtClean="0"/>
              <a:t>  </a:t>
            </a:r>
            <a:r>
              <a:rPr lang="en-US" sz="1600" dirty="0" smtClean="0"/>
              <a:t>When you play, the time passes quickly with less opportunity for discipline problems. When you “make their day” you</a:t>
            </a:r>
            <a:r>
              <a:rPr lang="en-US" sz="1600" baseline="0" dirty="0" smtClean="0"/>
              <a:t> will create positive energy among all involved. Y</a:t>
            </a:r>
            <a:r>
              <a:rPr lang="en-US" sz="1600" dirty="0" smtClean="0"/>
              <a:t>ou can turn</a:t>
            </a:r>
            <a:r>
              <a:rPr lang="en-US" sz="1600" baseline="0" dirty="0" smtClean="0"/>
              <a:t> the most </a:t>
            </a:r>
            <a:r>
              <a:rPr lang="en-US" sz="1600" dirty="0" smtClean="0"/>
              <a:t>routine encounters into special memories through a small gestures of kindness.</a:t>
            </a:r>
          </a:p>
          <a:p>
            <a:endParaRPr lang="en-US" dirty="0"/>
          </a:p>
        </p:txBody>
      </p:sp>
      <p:sp>
        <p:nvSpPr>
          <p:cNvPr id="4" name="Slide Number Placeholder 3"/>
          <p:cNvSpPr>
            <a:spLocks noGrp="1"/>
          </p:cNvSpPr>
          <p:nvPr>
            <p:ph type="sldNum" sz="quarter" idx="10"/>
          </p:nvPr>
        </p:nvSpPr>
        <p:spPr/>
        <p:txBody>
          <a:bodyPr/>
          <a:lstStyle/>
          <a:p>
            <a:fld id="{6192740A-F6B5-4CC4-97DA-4D6A051EC590}" type="slidenum">
              <a:rPr lang="en-US" smtClean="0"/>
              <a:pPr/>
              <a:t>5</a:t>
            </a:fld>
            <a:endParaRPr lang="en-US" dirty="0"/>
          </a:p>
        </p:txBody>
      </p:sp>
    </p:spTree>
    <p:extLst>
      <p:ext uri="{BB962C8B-B14F-4D97-AF65-F5344CB8AC3E}">
        <p14:creationId xmlns:p14="http://schemas.microsoft.com/office/powerpoint/2010/main" val="3477904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Part</a:t>
            </a:r>
            <a:r>
              <a:rPr lang="en-US" sz="2200" baseline="0" dirty="0" smtClean="0"/>
              <a:t> 2 of the </a:t>
            </a:r>
            <a:r>
              <a:rPr lang="en-US" sz="2200" dirty="0" smtClean="0"/>
              <a:t>chaperone</a:t>
            </a:r>
            <a:r>
              <a:rPr lang="en-US" sz="2200" baseline="0" dirty="0" smtClean="0"/>
              <a:t> </a:t>
            </a:r>
            <a:r>
              <a:rPr lang="en-US" sz="2200" baseline="0" dirty="0" smtClean="0"/>
              <a:t>training</a:t>
            </a:r>
            <a:endParaRPr lang="en-US" sz="2200" dirty="0" smtClean="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699195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The training objectives</a:t>
            </a:r>
            <a:r>
              <a:rPr lang="en-US" sz="2200" baseline="0" dirty="0" smtClean="0"/>
              <a:t> for this part will include:</a:t>
            </a:r>
          </a:p>
          <a:p>
            <a:r>
              <a:rPr lang="en-US" sz="2200" baseline="0" dirty="0" smtClean="0"/>
              <a:t>A better understanding of managing kids under your care.</a:t>
            </a:r>
          </a:p>
          <a:p>
            <a:endParaRPr lang="en-US" sz="2200" baseline="0" dirty="0" smtClean="0"/>
          </a:p>
          <a:p>
            <a:r>
              <a:rPr lang="en-US" sz="2200" baseline="0" dirty="0" smtClean="0"/>
              <a:t>Provide an understanding to the kids you are caring for during the activity.</a:t>
            </a:r>
          </a:p>
          <a:p>
            <a:endParaRPr lang="en-US" sz="2200" baseline="0" dirty="0" smtClean="0"/>
          </a:p>
          <a:p>
            <a:r>
              <a:rPr lang="en-US" sz="2200" baseline="0" dirty="0" smtClean="0"/>
              <a:t>And how do you handle problems and still provide the positive role as a 4-H lead</a:t>
            </a:r>
            <a:r>
              <a:rPr lang="en-US" baseline="0" dirty="0" smtClean="0"/>
              <a:t>er.</a:t>
            </a:r>
            <a:endParaRPr lang="en-US" dirty="0"/>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701446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a:t>Each individual needs to have boundaries defined, and freedom and limits will vary with each child.</a:t>
            </a:r>
          </a:p>
          <a:p>
            <a:endParaRPr lang="en-US" sz="2200" dirty="0"/>
          </a:p>
          <a:p>
            <a:r>
              <a:rPr lang="en-US" sz="2200" dirty="0"/>
              <a:t>Limits should be few and enforceable, and the child should have the freedom to make decisions within the boundaries of the limits.</a:t>
            </a:r>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90148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600" dirty="0"/>
              <a:t>Rules are a prescribed guide for conduct or action. And the nice thing is, all 4-H events/activities have well defined rules and guidelines.</a:t>
            </a:r>
          </a:p>
          <a:p>
            <a:r>
              <a:rPr lang="en-US" sz="1600" dirty="0"/>
              <a:t>Rules should:</a:t>
            </a:r>
          </a:p>
          <a:p>
            <a:r>
              <a:rPr lang="en-US" sz="1600" dirty="0"/>
              <a:t>• Serve as expectations of behavior.</a:t>
            </a:r>
          </a:p>
          <a:p>
            <a:r>
              <a:rPr lang="en-US" sz="1600" dirty="0"/>
              <a:t>• Should be clear.</a:t>
            </a:r>
          </a:p>
          <a:p>
            <a:r>
              <a:rPr lang="en-US" sz="1600" dirty="0"/>
              <a:t>• Should be limited (an event should have 3 to 5 rules).</a:t>
            </a:r>
          </a:p>
          <a:p>
            <a:r>
              <a:rPr lang="en-US" sz="1600" dirty="0"/>
              <a:t>• Should be enforceable.</a:t>
            </a:r>
          </a:p>
          <a:p>
            <a:r>
              <a:rPr lang="en-US" sz="1600" dirty="0"/>
              <a:t>Use the 4-H member code of conduct as the beginning point.(add link) You should take into consideration ages and stages of youth development, and </a:t>
            </a:r>
            <a:r>
              <a:rPr lang="en-US" sz="1600" b="1" dirty="0"/>
              <a:t>you should allow youth the opportunity to set some of the rules.</a:t>
            </a:r>
          </a:p>
          <a:p>
            <a:r>
              <a:rPr lang="en-US" sz="1600" dirty="0"/>
              <a:t>It’s important to know that rules will not cover every possible situation.</a:t>
            </a:r>
          </a:p>
          <a:p>
            <a:r>
              <a:rPr lang="en-US" sz="1600" dirty="0"/>
              <a:t>However, they should act as a guide for the most commonly occurring situations.</a:t>
            </a:r>
          </a:p>
        </p:txBody>
      </p:sp>
      <p:sp>
        <p:nvSpPr>
          <p:cNvPr id="4" name="Slide Number Placeholder 3"/>
          <p:cNvSpPr>
            <a:spLocks noGrp="1"/>
          </p:cNvSpPr>
          <p:nvPr>
            <p:ph type="sldNum" sz="quarter" idx="10"/>
          </p:nvPr>
        </p:nvSpPr>
        <p:spPr/>
        <p:txBody>
          <a:bodyPr/>
          <a:lstStyle/>
          <a:p>
            <a:fld id="{6192740A-F6B5-4CC4-97DA-4D6A051EC590}"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16881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16244-72B5-49A9-BA32-4B6CEC8009E7}" type="datetimeFigureOut">
              <a:rPr lang="en-US" smtClean="0"/>
              <a:pPr/>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11D084-B757-4370-9A59-DAAF1FE468D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16244-72B5-49A9-BA32-4B6CEC8009E7}" type="datetimeFigureOut">
              <a:rPr lang="en-US" smtClean="0"/>
              <a:pPr/>
              <a:t>10/15/2019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1D084-B757-4370-9A59-DAAF1FE468D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www.aacap.org/publications/factsfam/chldabus.htm"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hyperlink" Target="http://www.aacap.org/publications/factsfam/discplin.htm" TargetMode="External"/><Relationship Id="rId4" Type="http://schemas.openxmlformats.org/officeDocument/2006/relationships/hyperlink" Target="http://www.aacap.org/publications/factsfam/sexabuse.htm"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www.georgia4h.org/public/more/guidebook/accident&amp;illnessguidelines.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gainsctr.com/curriculum/juvenile/glossary.htm"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www.aacap.org/publications/factsfam/rspdabus.htm"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229600" cy="1828800"/>
          </a:xfrm>
          <a:ln>
            <a:solidFill>
              <a:schemeClr val="tx2"/>
            </a:solidFill>
          </a:ln>
        </p:spPr>
        <p:txBody>
          <a:bodyPr>
            <a:normAutofit fontScale="90000"/>
          </a:bodyPr>
          <a:lstStyle/>
          <a:p>
            <a:r>
              <a:rPr lang="en-US" dirty="0" smtClean="0"/>
              <a:t>Arkansas 4-H</a:t>
            </a:r>
            <a:br>
              <a:rPr lang="en-US" dirty="0" smtClean="0"/>
            </a:br>
            <a:r>
              <a:rPr lang="en-US" sz="4400" cap="none" dirty="0" smtClean="0"/>
              <a:t>Chaperone Training/Youth Protection</a:t>
            </a:r>
            <a:r>
              <a:rPr lang="en-US" sz="4400" cap="none" dirty="0" smtClean="0"/>
              <a:t/>
            </a:r>
            <a:br>
              <a:rPr lang="en-US" sz="4400" cap="none" dirty="0" smtClean="0"/>
            </a:br>
            <a:r>
              <a:rPr lang="en-US" sz="4400" cap="none" dirty="0" smtClean="0"/>
              <a:t>Part 1</a:t>
            </a:r>
            <a:endParaRPr lang="en-US" dirty="0"/>
          </a:p>
        </p:txBody>
      </p:sp>
      <p:sp>
        <p:nvSpPr>
          <p:cNvPr id="3" name="Subtitle 2"/>
          <p:cNvSpPr>
            <a:spLocks noGrp="1"/>
          </p:cNvSpPr>
          <p:nvPr>
            <p:ph type="subTitle" idx="1"/>
          </p:nvPr>
        </p:nvSpPr>
        <p:spPr>
          <a:xfrm>
            <a:off x="1371600" y="3581400"/>
            <a:ext cx="6400800" cy="1752600"/>
          </a:xfrm>
        </p:spPr>
        <p:txBody>
          <a:bodyPr>
            <a:normAutofit/>
          </a:bodyPr>
          <a:lstStyle/>
          <a:p>
            <a:r>
              <a:rPr lang="en-US" sz="4200" dirty="0" smtClean="0"/>
              <a:t>Volunteer Training </a:t>
            </a:r>
            <a:r>
              <a:rPr lang="en-US" sz="4200" dirty="0" smtClean="0"/>
              <a:t>Series</a:t>
            </a:r>
            <a:endParaRPr lang="en-US" dirty="0" smtClean="0"/>
          </a:p>
        </p:txBody>
      </p:sp>
      <p:pic>
        <p:nvPicPr>
          <p:cNvPr id="6" name="Picture 2" descr="image2.png"/>
          <p:cNvPicPr>
            <a:picLocks noChangeAspect="1"/>
          </p:cNvPicPr>
          <p:nvPr/>
        </p:nvPicPr>
        <p:blipFill>
          <a:blip r:embed="rId3" cstate="print"/>
          <a:srcRect/>
          <a:stretch>
            <a:fillRect/>
          </a:stretch>
        </p:blipFill>
        <p:spPr bwMode="auto">
          <a:xfrm>
            <a:off x="12700" y="4851925"/>
            <a:ext cx="9144000" cy="2006075"/>
          </a:xfrm>
          <a:prstGeom prst="rect">
            <a:avLst/>
          </a:prstGeom>
          <a:noFill/>
          <a:ln w="12700" cap="flat" cmpd="sng">
            <a:noFill/>
            <a:prstDash val="solid"/>
            <a:miter lim="0"/>
            <a:headEnd type="none" w="med" len="med"/>
            <a:tailEnd type="none" w="med" len="me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Immediate</a:t>
            </a:r>
          </a:p>
          <a:p>
            <a:r>
              <a:rPr lang="en-US" dirty="0" smtClean="0"/>
              <a:t>Related to the rule broken</a:t>
            </a:r>
          </a:p>
          <a:p>
            <a:r>
              <a:rPr lang="en-US" dirty="0" smtClean="0"/>
              <a:t>Fair</a:t>
            </a:r>
          </a:p>
          <a:p>
            <a:r>
              <a:rPr lang="en-US" dirty="0" smtClean="0"/>
              <a:t>Appropriate for the situation</a:t>
            </a:r>
          </a:p>
          <a:p>
            <a:r>
              <a:rPr lang="en-US" dirty="0" smtClean="0"/>
              <a:t>Should be age appropriate</a:t>
            </a:r>
          </a:p>
          <a:p>
            <a:r>
              <a:rPr lang="en-US" dirty="0" smtClean="0"/>
              <a:t>Could involve youth</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967485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Rewards</a:t>
            </a:r>
            <a:endParaRPr lang="en-US" dirty="0"/>
          </a:p>
        </p:txBody>
      </p:sp>
      <p:sp>
        <p:nvSpPr>
          <p:cNvPr id="3" name="Content Placeholder 2"/>
          <p:cNvSpPr>
            <a:spLocks noGrp="1"/>
          </p:cNvSpPr>
          <p:nvPr>
            <p:ph idx="1"/>
          </p:nvPr>
        </p:nvSpPr>
        <p:spPr/>
        <p:txBody>
          <a:bodyPr/>
          <a:lstStyle/>
          <a:p>
            <a:r>
              <a:rPr lang="en-US" dirty="0" smtClean="0"/>
              <a:t>Should promote satisfaction in a job well done</a:t>
            </a:r>
          </a:p>
          <a:p>
            <a:r>
              <a:rPr lang="en-US" dirty="0" smtClean="0"/>
              <a:t>Rewards should not always be present</a:t>
            </a:r>
          </a:p>
          <a:p>
            <a:pPr lvl="1"/>
            <a:r>
              <a:rPr lang="en-US" dirty="0" smtClean="0"/>
              <a:t>As good behavior should be a standard</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2190399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Determine Discipline Direction</a:t>
            </a:r>
            <a:endParaRPr lang="en-US" dirty="0"/>
          </a:p>
        </p:txBody>
      </p:sp>
      <p:sp>
        <p:nvSpPr>
          <p:cNvPr id="3" name="Content Placeholder 2"/>
          <p:cNvSpPr>
            <a:spLocks noGrp="1"/>
          </p:cNvSpPr>
          <p:nvPr>
            <p:ph idx="1"/>
          </p:nvPr>
        </p:nvSpPr>
        <p:spPr/>
        <p:txBody>
          <a:bodyPr/>
          <a:lstStyle/>
          <a:p>
            <a:pPr>
              <a:buNone/>
            </a:pPr>
            <a:r>
              <a:rPr lang="en-US" dirty="0" smtClean="0"/>
              <a:t>Ask yourself the following questions…</a:t>
            </a:r>
          </a:p>
          <a:p>
            <a:r>
              <a:rPr lang="en-US" dirty="0" smtClean="0"/>
              <a:t>Is the child doing something truly wrong?</a:t>
            </a:r>
          </a:p>
          <a:p>
            <a:r>
              <a:rPr lang="en-US" dirty="0" smtClean="0"/>
              <a:t>Is your child really capable of doing what you expect here?</a:t>
            </a:r>
          </a:p>
          <a:p>
            <a:r>
              <a:rPr lang="en-US" dirty="0" smtClean="0"/>
              <a:t>Did your child know at the time that she/he was doing something wrong?</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911941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Discipline?</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Educational process</a:t>
            </a:r>
          </a:p>
          <a:p>
            <a:r>
              <a:rPr lang="en-US" dirty="0" smtClean="0"/>
              <a:t>Develop the self-control &amp; self-direction</a:t>
            </a:r>
          </a:p>
          <a:p>
            <a:r>
              <a:rPr lang="en-US" dirty="0" smtClean="0"/>
              <a:t>Assume responsibilities</a:t>
            </a:r>
          </a:p>
          <a:p>
            <a:pPr marL="0" indent="0">
              <a:buNone/>
            </a:pPr>
            <a:endParaRPr lang="en-US" dirty="0" smtClean="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4167339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Preventing Problem Behavior</a:t>
            </a:r>
            <a:endParaRPr lang="en-US" dirty="0"/>
          </a:p>
        </p:txBody>
      </p:sp>
      <p:sp>
        <p:nvSpPr>
          <p:cNvPr id="3" name="Content Placeholder 2"/>
          <p:cNvSpPr>
            <a:spLocks noGrp="1"/>
          </p:cNvSpPr>
          <p:nvPr>
            <p:ph idx="1"/>
          </p:nvPr>
        </p:nvSpPr>
        <p:spPr>
          <a:xfrm>
            <a:off x="457200" y="1066800"/>
            <a:ext cx="8229600" cy="4525963"/>
          </a:xfrm>
        </p:spPr>
        <p:txBody>
          <a:bodyPr/>
          <a:lstStyle/>
          <a:p>
            <a:r>
              <a:rPr lang="en-US" dirty="0" smtClean="0"/>
              <a:t>The environment is conducive to positive interaction</a:t>
            </a:r>
          </a:p>
          <a:p>
            <a:r>
              <a:rPr lang="en-US" dirty="0" smtClean="0"/>
              <a:t>Program activities are flexible </a:t>
            </a:r>
          </a:p>
          <a:p>
            <a:r>
              <a:rPr lang="en-US" dirty="0" smtClean="0"/>
              <a:t>Activities are age appropriate</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090497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Problem Behavior</a:t>
            </a:r>
            <a:endParaRPr lang="en-US" dirty="0"/>
          </a:p>
        </p:txBody>
      </p:sp>
      <p:sp>
        <p:nvSpPr>
          <p:cNvPr id="3" name="Content Placeholder 2"/>
          <p:cNvSpPr>
            <a:spLocks noGrp="1"/>
          </p:cNvSpPr>
          <p:nvPr>
            <p:ph idx="1"/>
          </p:nvPr>
        </p:nvSpPr>
        <p:spPr/>
        <p:txBody>
          <a:bodyPr/>
          <a:lstStyle/>
          <a:p>
            <a:r>
              <a:rPr lang="en-US" dirty="0" smtClean="0"/>
              <a:t>Attention</a:t>
            </a:r>
          </a:p>
          <a:p>
            <a:r>
              <a:rPr lang="en-US" dirty="0" smtClean="0"/>
              <a:t>Power</a:t>
            </a:r>
          </a:p>
          <a:p>
            <a:r>
              <a:rPr lang="en-US" dirty="0" smtClean="0"/>
              <a:t>Revenge</a:t>
            </a:r>
          </a:p>
          <a:p>
            <a:r>
              <a:rPr lang="en-US" dirty="0" smtClean="0"/>
              <a:t>Inadequacy</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932675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Don’ts</a:t>
            </a:r>
            <a:endParaRPr lang="en-US" dirty="0"/>
          </a:p>
        </p:txBody>
      </p:sp>
      <p:sp>
        <p:nvSpPr>
          <p:cNvPr id="3" name="Content Placeholder 2"/>
          <p:cNvSpPr>
            <a:spLocks noGrp="1"/>
          </p:cNvSpPr>
          <p:nvPr>
            <p:ph idx="1"/>
          </p:nvPr>
        </p:nvSpPr>
        <p:spPr/>
        <p:txBody>
          <a:bodyPr/>
          <a:lstStyle/>
          <a:p>
            <a:r>
              <a:rPr lang="en-US" dirty="0" smtClean="0"/>
              <a:t>Don’t make threats</a:t>
            </a:r>
          </a:p>
          <a:p>
            <a:r>
              <a:rPr lang="en-US" dirty="0" smtClean="0"/>
              <a:t>Don’t pretend to know everything</a:t>
            </a:r>
          </a:p>
          <a:p>
            <a:r>
              <a:rPr lang="en-US" dirty="0" smtClean="0"/>
              <a:t>Don’t punish the whole group</a:t>
            </a:r>
          </a:p>
          <a:p>
            <a:r>
              <a:rPr lang="en-US" dirty="0" smtClean="0"/>
              <a:t>Don’t use physical punishment</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2984090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Strategies</a:t>
            </a:r>
            <a:endParaRPr lang="en-US" dirty="0"/>
          </a:p>
        </p:txBody>
      </p:sp>
      <p:sp>
        <p:nvSpPr>
          <p:cNvPr id="3" name="Content Placeholder 2"/>
          <p:cNvSpPr>
            <a:spLocks noGrp="1"/>
          </p:cNvSpPr>
          <p:nvPr>
            <p:ph sz="half" idx="1"/>
          </p:nvPr>
        </p:nvSpPr>
        <p:spPr/>
        <p:txBody>
          <a:bodyPr>
            <a:normAutofit/>
          </a:bodyPr>
          <a:lstStyle/>
          <a:p>
            <a:r>
              <a:rPr lang="en-US" dirty="0" smtClean="0"/>
              <a:t>Fix-up</a:t>
            </a:r>
          </a:p>
          <a:p>
            <a:r>
              <a:rPr lang="en-US" dirty="0" smtClean="0"/>
              <a:t>Ignore</a:t>
            </a:r>
          </a:p>
          <a:p>
            <a:r>
              <a:rPr lang="en-US" dirty="0" smtClean="0"/>
              <a:t>Be firm</a:t>
            </a:r>
          </a:p>
          <a:p>
            <a:r>
              <a:rPr lang="en-US" dirty="0" smtClean="0"/>
              <a:t>Stay in Control</a:t>
            </a:r>
          </a:p>
          <a:p>
            <a:r>
              <a:rPr lang="en-US" dirty="0" smtClean="0"/>
              <a:t>Separation</a:t>
            </a:r>
          </a:p>
        </p:txBody>
      </p:sp>
      <p:sp>
        <p:nvSpPr>
          <p:cNvPr id="7" name="Content Placeholder 6"/>
          <p:cNvSpPr>
            <a:spLocks noGrp="1"/>
          </p:cNvSpPr>
          <p:nvPr>
            <p:ph sz="half" idx="2"/>
          </p:nvPr>
        </p:nvSpPr>
        <p:spPr/>
        <p:txBody>
          <a:bodyPr>
            <a:normAutofit/>
          </a:bodyPr>
          <a:lstStyle/>
          <a:p>
            <a:r>
              <a:rPr lang="en-US" dirty="0" smtClean="0"/>
              <a:t>Behavior Management</a:t>
            </a:r>
          </a:p>
          <a:p>
            <a:r>
              <a:rPr lang="en-US" dirty="0" smtClean="0"/>
              <a:t>Redirection </a:t>
            </a:r>
          </a:p>
          <a:p>
            <a:r>
              <a:rPr lang="en-US" dirty="0" smtClean="0"/>
              <a:t>Praise</a:t>
            </a:r>
          </a:p>
          <a:p>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441109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8610600" cy="2971800"/>
          </a:xfrm>
        </p:spPr>
        <p:txBody>
          <a:bodyPr>
            <a:normAutofit/>
          </a:bodyPr>
          <a:lstStyle/>
          <a:p>
            <a:r>
              <a:rPr lang="en-US" dirty="0" smtClean="0"/>
              <a:t>Arkansas 4-H</a:t>
            </a:r>
            <a:br>
              <a:rPr lang="en-US" dirty="0" smtClean="0"/>
            </a:br>
            <a:r>
              <a:rPr lang="en-US" sz="4400" cap="none" dirty="0" smtClean="0"/>
              <a:t>Chaperone </a:t>
            </a:r>
            <a:r>
              <a:rPr lang="en-US" sz="4400" cap="none" dirty="0" smtClean="0"/>
              <a:t>Training</a:t>
            </a:r>
            <a:br>
              <a:rPr lang="en-US" sz="4400" cap="none" dirty="0" smtClean="0"/>
            </a:br>
            <a:r>
              <a:rPr lang="en-US" sz="4400" cap="none" dirty="0" smtClean="0"/>
              <a:t>Part 3</a:t>
            </a:r>
            <a:endParaRPr lang="en-US" dirty="0"/>
          </a:p>
        </p:txBody>
      </p:sp>
      <p:sp>
        <p:nvSpPr>
          <p:cNvPr id="3" name="Subtitle 2"/>
          <p:cNvSpPr>
            <a:spLocks noGrp="1"/>
          </p:cNvSpPr>
          <p:nvPr>
            <p:ph type="subTitle" idx="1"/>
          </p:nvPr>
        </p:nvSpPr>
        <p:spPr>
          <a:xfrm>
            <a:off x="152400" y="3479800"/>
            <a:ext cx="5943600" cy="1066800"/>
          </a:xfrm>
        </p:spPr>
        <p:txBody>
          <a:bodyPr>
            <a:normAutofit/>
          </a:bodyPr>
          <a:lstStyle/>
          <a:p>
            <a:r>
              <a:rPr lang="en-US" sz="3900" dirty="0" smtClean="0"/>
              <a:t>Volunteer Training Series</a:t>
            </a:r>
            <a:endParaRPr lang="en-US" dirty="0" smtClean="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2261125"/>
            <a:ext cx="2220685" cy="2590800"/>
          </a:xfrm>
          <a:prstGeom prst="rect">
            <a:avLst/>
          </a:prstGeom>
        </p:spPr>
      </p:pic>
      <p:pic>
        <p:nvPicPr>
          <p:cNvPr id="9" name="Picture 2" descr="image2.png"/>
          <p:cNvPicPr>
            <a:picLocks noChangeAspect="1"/>
          </p:cNvPicPr>
          <p:nvPr/>
        </p:nvPicPr>
        <p:blipFill>
          <a:blip r:embed="rId4" cstate="print"/>
          <a:srcRect/>
          <a:stretch>
            <a:fillRect/>
          </a:stretch>
        </p:blipFill>
        <p:spPr bwMode="auto">
          <a:xfrm>
            <a:off x="-1270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399600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Educational Objectives</a:t>
            </a:r>
            <a:endParaRPr lang="en-US" dirty="0"/>
          </a:p>
        </p:txBody>
      </p:sp>
      <p:sp>
        <p:nvSpPr>
          <p:cNvPr id="3" name="Content Placeholder 2"/>
          <p:cNvSpPr>
            <a:spLocks noGrp="1"/>
          </p:cNvSpPr>
          <p:nvPr>
            <p:ph idx="1"/>
          </p:nvPr>
        </p:nvSpPr>
        <p:spPr>
          <a:xfrm>
            <a:off x="533400" y="1219200"/>
            <a:ext cx="8153400" cy="4495800"/>
          </a:xfrm>
        </p:spPr>
        <p:txBody>
          <a:bodyPr/>
          <a:lstStyle/>
          <a:p>
            <a:pPr marL="0" indent="0">
              <a:spcBef>
                <a:spcPts val="0"/>
              </a:spcBef>
              <a:buNone/>
            </a:pPr>
            <a:r>
              <a:rPr lang="en-US" b="1" cap="small" dirty="0" smtClean="0"/>
              <a:t>You will learn and understand:</a:t>
            </a:r>
            <a:endParaRPr lang="en-US" b="1" dirty="0" smtClean="0"/>
          </a:p>
          <a:p>
            <a:pPr>
              <a:spcBef>
                <a:spcPts val="0"/>
              </a:spcBef>
            </a:pPr>
            <a:r>
              <a:rPr lang="en-US" sz="2400" dirty="0" smtClean="0"/>
              <a:t>Extensions’ Non-Discrimination and Diversity Policies</a:t>
            </a:r>
          </a:p>
          <a:p>
            <a:pPr>
              <a:spcBef>
                <a:spcPts val="0"/>
              </a:spcBef>
            </a:pPr>
            <a:endParaRPr lang="en-US" sz="2400" dirty="0" smtClean="0"/>
          </a:p>
          <a:p>
            <a:pPr>
              <a:spcBef>
                <a:spcPts val="0"/>
              </a:spcBef>
            </a:pPr>
            <a:r>
              <a:rPr lang="en-US" sz="2400" dirty="0" smtClean="0"/>
              <a:t>Volunteer Leaders’ Role in Outreach Efforts to Increase Diversity in 4-H Clubs</a:t>
            </a:r>
          </a:p>
          <a:p>
            <a:pPr>
              <a:spcBef>
                <a:spcPts val="0"/>
              </a:spcBef>
            </a:pPr>
            <a:endParaRPr lang="en-US" sz="2400" dirty="0" smtClean="0"/>
          </a:p>
          <a:p>
            <a:pPr>
              <a:spcBef>
                <a:spcPts val="0"/>
              </a:spcBef>
            </a:pPr>
            <a:r>
              <a:rPr lang="en-US" sz="2400" dirty="0" smtClean="0"/>
              <a:t>Cooperative Extension Services’ Youth and Adult Protection Policies</a:t>
            </a:r>
          </a:p>
          <a:p>
            <a:pPr marL="0" indent="0">
              <a:buNone/>
            </a:pP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559492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Educational Objectives</a:t>
            </a:r>
            <a:endParaRPr lang="en-US" dirty="0"/>
          </a:p>
        </p:txBody>
      </p:sp>
      <p:sp>
        <p:nvSpPr>
          <p:cNvPr id="5" name="Content Placeholder 4"/>
          <p:cNvSpPr>
            <a:spLocks noGrp="1"/>
          </p:cNvSpPr>
          <p:nvPr>
            <p:ph idx="1"/>
          </p:nvPr>
        </p:nvSpPr>
        <p:spPr>
          <a:xfrm>
            <a:off x="457200" y="1371600"/>
            <a:ext cx="8229600" cy="4525963"/>
          </a:xfrm>
        </p:spPr>
        <p:txBody>
          <a:bodyPr>
            <a:normAutofit/>
          </a:bodyPr>
          <a:lstStyle/>
          <a:p>
            <a:r>
              <a:rPr lang="en-US" sz="3000" dirty="0" smtClean="0">
                <a:latin typeface="+mj-lt"/>
              </a:rPr>
              <a:t>Increase knowledge for creating a Positive Environment</a:t>
            </a:r>
          </a:p>
          <a:p>
            <a:r>
              <a:rPr lang="en-US" sz="3000" dirty="0" smtClean="0">
                <a:latin typeface="+mj-lt"/>
              </a:rPr>
              <a:t>Understanding your role as volunteer leader chaperoning children at a 4-H event</a:t>
            </a:r>
          </a:p>
          <a:p>
            <a:r>
              <a:rPr lang="en-US" sz="3000" dirty="0" smtClean="0">
                <a:latin typeface="+mj-lt"/>
              </a:rPr>
              <a:t>To gain knowledge on behavior considerations with 4-H members </a:t>
            </a:r>
          </a:p>
        </p:txBody>
      </p:sp>
      <p:pic>
        <p:nvPicPr>
          <p:cNvPr id="8"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Objectives </a:t>
            </a:r>
            <a:endParaRPr lang="en-US" dirty="0"/>
          </a:p>
        </p:txBody>
      </p:sp>
      <p:sp>
        <p:nvSpPr>
          <p:cNvPr id="3" name="Content Placeholder 2"/>
          <p:cNvSpPr>
            <a:spLocks noGrp="1"/>
          </p:cNvSpPr>
          <p:nvPr>
            <p:ph idx="1"/>
          </p:nvPr>
        </p:nvSpPr>
        <p:spPr>
          <a:xfrm>
            <a:off x="609600" y="1371600"/>
            <a:ext cx="8153400" cy="4525963"/>
          </a:xfrm>
        </p:spPr>
        <p:txBody>
          <a:bodyPr>
            <a:normAutofit/>
          </a:bodyPr>
          <a:lstStyle/>
          <a:p>
            <a:endParaRPr lang="en-US" dirty="0" smtClean="0"/>
          </a:p>
          <a:p>
            <a:r>
              <a:rPr lang="en-US" sz="2400" dirty="0" smtClean="0"/>
              <a:t>Volunteer Leaders” Responsibility as </a:t>
            </a:r>
            <a:r>
              <a:rPr lang="en-US" sz="2400" dirty="0" smtClean="0"/>
              <a:t>Chaperones and leaders</a:t>
            </a:r>
            <a:endParaRPr lang="en-US" sz="2400" dirty="0" smtClean="0"/>
          </a:p>
          <a:p>
            <a:pPr marL="0" indent="0">
              <a:buNone/>
            </a:pPr>
            <a:endParaRPr lang="en-US" sz="2400" dirty="0" smtClean="0"/>
          </a:p>
          <a:p>
            <a:r>
              <a:rPr lang="en-US" sz="2400" dirty="0" smtClean="0"/>
              <a:t>Volunteer Leaders’ Requirement under Arkansas Law to Report Child Abuse or Neglect (Mandated Reporters)</a:t>
            </a:r>
          </a:p>
          <a:p>
            <a:pPr marL="0" indent="0">
              <a:buNone/>
            </a:pPr>
            <a:endParaRPr lang="en-US" dirty="0" smtClean="0"/>
          </a:p>
          <a:p>
            <a:pPr marL="0" indent="0">
              <a:buNone/>
            </a:pPr>
            <a:r>
              <a:rPr lang="en-US" dirty="0"/>
              <a:t>	</a:t>
            </a:r>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2908208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Extensions’ 4-H  </a:t>
            </a:r>
            <a:br>
              <a:rPr lang="en-US" dirty="0" smtClean="0"/>
            </a:br>
            <a:r>
              <a:rPr lang="en-US" dirty="0" smtClean="0"/>
              <a:t>Non-Discrimination  Policy </a:t>
            </a:r>
            <a:endParaRPr lang="en-US" dirty="0"/>
          </a:p>
        </p:txBody>
      </p:sp>
      <p:sp>
        <p:nvSpPr>
          <p:cNvPr id="7" name="Content Placeholder 2"/>
          <p:cNvSpPr>
            <a:spLocks noGrp="1"/>
          </p:cNvSpPr>
          <p:nvPr>
            <p:ph idx="1"/>
          </p:nvPr>
        </p:nvSpPr>
        <p:spPr>
          <a:xfrm>
            <a:off x="914400" y="1600200"/>
            <a:ext cx="7620000" cy="1752600"/>
          </a:xfrm>
        </p:spPr>
        <p:txBody>
          <a:bodyPr>
            <a:noAutofit/>
          </a:bodyPr>
          <a:lstStyle/>
          <a:p>
            <a:pPr eaLnBrk="1" hangingPunct="1"/>
            <a:r>
              <a:rPr lang="en-US" sz="2400" dirty="0" smtClean="0"/>
              <a:t>During the history of USDA and its programs, many allegations of discrimination were made and substantiated.  Minorities were denied access to many of the USDA programs and services.</a:t>
            </a:r>
            <a:endParaRPr lang="en-US" sz="1800" dirty="0" smtClean="0"/>
          </a:p>
          <a:p>
            <a:pPr eaLnBrk="1" hangingPunct="1"/>
            <a:r>
              <a:rPr lang="en-US" sz="2400" dirty="0" smtClean="0"/>
              <a:t>Because of this historical discrimination, federal guidelines and laws have been implemented to insure discriminatory practices are not taken place in programs supported or funded by the USDA, including Extension services and programs.  </a:t>
            </a:r>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04313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Extensions’ 4-H  </a:t>
            </a:r>
            <a:br>
              <a:rPr lang="en-US" dirty="0" smtClean="0"/>
            </a:br>
            <a:r>
              <a:rPr lang="en-US" dirty="0" smtClean="0"/>
              <a:t>Non-Discrimination  Policy </a:t>
            </a:r>
            <a:endParaRPr lang="en-US" dirty="0"/>
          </a:p>
        </p:txBody>
      </p:sp>
      <p:sp>
        <p:nvSpPr>
          <p:cNvPr id="3" name="Content Placeholder 2"/>
          <p:cNvSpPr>
            <a:spLocks noGrp="1"/>
          </p:cNvSpPr>
          <p:nvPr>
            <p:ph idx="1"/>
          </p:nvPr>
        </p:nvSpPr>
        <p:spPr>
          <a:xfrm>
            <a:off x="228600" y="1524000"/>
            <a:ext cx="8458200" cy="3505200"/>
          </a:xfrm>
        </p:spPr>
        <p:txBody>
          <a:bodyPr/>
          <a:lstStyle/>
          <a:p>
            <a:pPr marL="0" indent="0" algn="ctr">
              <a:spcBef>
                <a:spcPts val="0"/>
              </a:spcBef>
              <a:buNone/>
            </a:pPr>
            <a:endParaRPr lang="en-US" dirty="0" smtClean="0"/>
          </a:p>
          <a:p>
            <a:pPr marL="0" indent="0" algn="ctr">
              <a:spcBef>
                <a:spcPts val="0"/>
              </a:spcBef>
              <a:buNone/>
            </a:pPr>
            <a:r>
              <a:rPr lang="en-US" dirty="0" smtClean="0"/>
              <a:t>The Arkansas Cooperative Extension Service</a:t>
            </a:r>
          </a:p>
          <a:p>
            <a:pPr marL="0" indent="0" algn="ctr">
              <a:spcBef>
                <a:spcPts val="0"/>
              </a:spcBef>
              <a:buNone/>
            </a:pPr>
            <a:r>
              <a:rPr lang="en-US" dirty="0" smtClean="0"/>
              <a:t> 4-H program  is open to all youth between the ages of 5 and 19 without regard to race, color, national origin, religion, gender, or any other legally protected status. </a:t>
            </a:r>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493735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 Diversity</a:t>
            </a:r>
            <a:endParaRPr lang="en-US" dirty="0"/>
          </a:p>
        </p:txBody>
      </p:sp>
      <p:sp>
        <p:nvSpPr>
          <p:cNvPr id="3" name="Content Placeholder 2"/>
          <p:cNvSpPr>
            <a:spLocks noGrp="1"/>
          </p:cNvSpPr>
          <p:nvPr>
            <p:ph idx="1"/>
          </p:nvPr>
        </p:nvSpPr>
        <p:spPr>
          <a:xfrm>
            <a:off x="457200" y="1447800"/>
            <a:ext cx="8229600" cy="4525963"/>
          </a:xfrm>
        </p:spPr>
        <p:txBody>
          <a:bodyPr/>
          <a:lstStyle/>
          <a:p>
            <a:pPr>
              <a:spcBef>
                <a:spcPts val="0"/>
              </a:spcBef>
            </a:pPr>
            <a:r>
              <a:rPr lang="en-US" sz="2400" dirty="0" smtClean="0"/>
              <a:t>In addition,</a:t>
            </a:r>
            <a:r>
              <a:rPr lang="en-US" sz="2400" baseline="0" dirty="0" smtClean="0"/>
              <a:t> the Cooperative Extension Service </a:t>
            </a:r>
            <a:r>
              <a:rPr lang="en-US" sz="2400" dirty="0" smtClean="0"/>
              <a:t>also commits itself to a policy of inclusiveness and diversity with respect to our programs and participants.</a:t>
            </a:r>
          </a:p>
          <a:p>
            <a:pPr marL="0" indent="0">
              <a:spcBef>
                <a:spcPts val="0"/>
              </a:spcBef>
              <a:buNone/>
            </a:pPr>
            <a:endParaRPr lang="en-US" sz="2400" dirty="0" smtClean="0"/>
          </a:p>
          <a:p>
            <a:pPr>
              <a:spcBef>
                <a:spcPts val="0"/>
              </a:spcBef>
            </a:pPr>
            <a:r>
              <a:rPr lang="en-US" sz="2400" dirty="0" smtClean="0"/>
              <a:t>We strive to create an educational environment that are as inclusive as possible.  We comply with these policies not merely because of legal requirements, but because we believe that such practices are basic to human dignity.</a:t>
            </a:r>
            <a:endParaRPr lang="en-US" sz="2400" dirty="0"/>
          </a:p>
        </p:txBody>
      </p:sp>
      <p:pic>
        <p:nvPicPr>
          <p:cNvPr id="8"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186414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Extensions’ Diversity</a:t>
            </a:r>
            <a:endParaRPr lang="en-US" dirty="0"/>
          </a:p>
        </p:txBody>
      </p:sp>
      <p:sp>
        <p:nvSpPr>
          <p:cNvPr id="3" name="Content Placeholder 2"/>
          <p:cNvSpPr>
            <a:spLocks noGrp="1"/>
          </p:cNvSpPr>
          <p:nvPr>
            <p:ph idx="1"/>
          </p:nvPr>
        </p:nvSpPr>
        <p:spPr>
          <a:xfrm>
            <a:off x="533400" y="1143000"/>
            <a:ext cx="8229600" cy="4525963"/>
          </a:xfrm>
        </p:spPr>
        <p:txBody>
          <a:bodyPr/>
          <a:lstStyle/>
          <a:p>
            <a:pPr marL="0" indent="0">
              <a:spcBef>
                <a:spcPts val="0"/>
              </a:spcBef>
              <a:buNone/>
            </a:pPr>
            <a:r>
              <a:rPr lang="en-US" u="sng" dirty="0" smtClean="0"/>
              <a:t>How Can You Help Promote Our Diversity Policy?</a:t>
            </a:r>
          </a:p>
          <a:p>
            <a:pPr marL="0" indent="0">
              <a:spcBef>
                <a:spcPts val="0"/>
              </a:spcBef>
              <a:buNone/>
            </a:pPr>
            <a:endParaRPr lang="en-US" u="sng" dirty="0" smtClean="0"/>
          </a:p>
          <a:p>
            <a:pPr>
              <a:spcBef>
                <a:spcPts val="0"/>
              </a:spcBef>
            </a:pPr>
            <a:r>
              <a:rPr lang="en-US" sz="2400" dirty="0" smtClean="0"/>
              <a:t>Recognize the importance of diversity.</a:t>
            </a:r>
          </a:p>
          <a:p>
            <a:pPr>
              <a:spcBef>
                <a:spcPts val="0"/>
              </a:spcBef>
            </a:pPr>
            <a:r>
              <a:rPr lang="en-US" sz="2400" dirty="0" smtClean="0"/>
              <a:t>Always show respect for </a:t>
            </a:r>
          </a:p>
          <a:p>
            <a:pPr marL="0" indent="0">
              <a:spcBef>
                <a:spcPts val="0"/>
              </a:spcBef>
              <a:buNone/>
            </a:pPr>
            <a:r>
              <a:rPr lang="en-US" sz="2400" dirty="0"/>
              <a:t> </a:t>
            </a:r>
            <a:r>
              <a:rPr lang="en-US" sz="2400" dirty="0" smtClean="0"/>
              <a:t>   differences in the cultures</a:t>
            </a:r>
          </a:p>
          <a:p>
            <a:pPr marL="0" indent="0">
              <a:spcBef>
                <a:spcPts val="0"/>
              </a:spcBef>
              <a:buNone/>
            </a:pPr>
            <a:r>
              <a:rPr lang="en-US" sz="2400" dirty="0" smtClean="0"/>
              <a:t>    and traditions of others.</a:t>
            </a:r>
          </a:p>
          <a:p>
            <a:pPr>
              <a:spcBef>
                <a:spcPts val="0"/>
              </a:spcBef>
            </a:pPr>
            <a:r>
              <a:rPr lang="en-US" sz="2400" dirty="0" smtClean="0"/>
              <a:t>Invite or encourage others from</a:t>
            </a:r>
          </a:p>
          <a:p>
            <a:pPr marL="0" indent="0">
              <a:spcBef>
                <a:spcPts val="0"/>
              </a:spcBef>
              <a:buNone/>
            </a:pPr>
            <a:r>
              <a:rPr lang="en-US" sz="2400" dirty="0"/>
              <a:t> </a:t>
            </a:r>
            <a:r>
              <a:rPr lang="en-US" sz="2400" dirty="0" smtClean="0"/>
              <a:t>   different cultural backgrounds to learn about 4-H.</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0" y="2362200"/>
            <a:ext cx="2533245" cy="1905000"/>
          </a:xfrm>
          <a:prstGeom prst="rect">
            <a:avLst/>
          </a:prstGeom>
        </p:spPr>
      </p:pic>
      <p:pic>
        <p:nvPicPr>
          <p:cNvPr id="8" name="Picture 2" descr="image2.png"/>
          <p:cNvPicPr>
            <a:picLocks noChangeAspect="1"/>
          </p:cNvPicPr>
          <p:nvPr/>
        </p:nvPicPr>
        <p:blipFill>
          <a:blip r:embed="rId4"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500781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Youth  Protection</a:t>
            </a:r>
            <a:r>
              <a:rPr lang="en-US" dirty="0"/>
              <a:t> </a:t>
            </a:r>
            <a:r>
              <a:rPr lang="en-US" dirty="0" smtClean="0"/>
              <a:t>Standards</a:t>
            </a:r>
            <a:endParaRPr lang="en-US" dirty="0"/>
          </a:p>
        </p:txBody>
      </p:sp>
      <p:sp>
        <p:nvSpPr>
          <p:cNvPr id="3" name="Content Placeholder 2"/>
          <p:cNvSpPr>
            <a:spLocks noGrp="1"/>
          </p:cNvSpPr>
          <p:nvPr>
            <p:ph idx="1"/>
          </p:nvPr>
        </p:nvSpPr>
        <p:spPr>
          <a:xfrm>
            <a:off x="609600" y="1524000"/>
            <a:ext cx="7772400" cy="3962400"/>
          </a:xfrm>
        </p:spPr>
        <p:txBody>
          <a:bodyPr/>
          <a:lstStyle/>
          <a:p>
            <a:r>
              <a:rPr lang="en-US" dirty="0" smtClean="0"/>
              <a:t>Adult supervision</a:t>
            </a:r>
          </a:p>
          <a:p>
            <a:r>
              <a:rPr lang="en-US" dirty="0" smtClean="0"/>
              <a:t>Adult interaction with youth.</a:t>
            </a:r>
          </a:p>
          <a:p>
            <a:r>
              <a:rPr lang="en-US" dirty="0" smtClean="0"/>
              <a:t>Respect of privacy</a:t>
            </a:r>
          </a:p>
          <a:p>
            <a:r>
              <a:rPr lang="en-US" dirty="0" smtClean="0"/>
              <a:t>Housing</a:t>
            </a:r>
          </a:p>
          <a:p>
            <a:r>
              <a:rPr lang="en-US" dirty="0" smtClean="0"/>
              <a:t>Transportation</a:t>
            </a:r>
          </a:p>
          <a:p>
            <a:r>
              <a:rPr lang="en-US" dirty="0" smtClean="0"/>
              <a:t>Proper attire</a:t>
            </a:r>
            <a:endParaRPr lang="en-US" dirty="0"/>
          </a:p>
        </p:txBody>
      </p:sp>
      <p:pic>
        <p:nvPicPr>
          <p:cNvPr id="1028" name="Picture 4" descr="C:\Documents and Settings\bbatiste\Local Settings\Temporary Internet Files\Content.IE5\KJFBY545\MP90040304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895600"/>
            <a:ext cx="2505659" cy="1676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2.png"/>
          <p:cNvPicPr>
            <a:picLocks noChangeAspect="1"/>
          </p:cNvPicPr>
          <p:nvPr/>
        </p:nvPicPr>
        <p:blipFill>
          <a:blip r:embed="rId4"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4091633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Youth Protection Standards</a:t>
            </a:r>
            <a:endParaRPr lang="en-US" dirty="0"/>
          </a:p>
        </p:txBody>
      </p:sp>
      <p:sp>
        <p:nvSpPr>
          <p:cNvPr id="3" name="Content Placeholder 2"/>
          <p:cNvSpPr>
            <a:spLocks noGrp="1"/>
          </p:cNvSpPr>
          <p:nvPr>
            <p:ph idx="1"/>
          </p:nvPr>
        </p:nvSpPr>
        <p:spPr/>
        <p:txBody>
          <a:bodyPr/>
          <a:lstStyle/>
          <a:p>
            <a:r>
              <a:rPr lang="en-US" b="1" u="sng" dirty="0" smtClean="0"/>
              <a:t>Adult Supervision</a:t>
            </a:r>
          </a:p>
          <a:p>
            <a:pPr marL="0" indent="0">
              <a:buNone/>
            </a:pPr>
            <a:r>
              <a:rPr lang="en-US" dirty="0"/>
              <a:t>	</a:t>
            </a:r>
            <a:r>
              <a:rPr lang="en-US" dirty="0" smtClean="0"/>
              <a:t>- </a:t>
            </a:r>
            <a:r>
              <a:rPr lang="en-US" sz="2400" dirty="0" smtClean="0"/>
              <a:t>At least 1:8 ratio</a:t>
            </a:r>
          </a:p>
          <a:p>
            <a:pPr marL="0" indent="0">
              <a:buNone/>
            </a:pPr>
            <a:r>
              <a:rPr lang="en-US" sz="2400" dirty="0"/>
              <a:t>	</a:t>
            </a:r>
            <a:r>
              <a:rPr lang="en-US" sz="2400" dirty="0" smtClean="0"/>
              <a:t>-  Two non-related adults at all times</a:t>
            </a:r>
          </a:p>
          <a:p>
            <a:pPr marL="0" indent="0">
              <a:spcBef>
                <a:spcPts val="0"/>
              </a:spcBef>
              <a:buNone/>
            </a:pPr>
            <a:r>
              <a:rPr lang="en-US" sz="2400" dirty="0"/>
              <a:t>	</a:t>
            </a:r>
            <a:r>
              <a:rPr lang="en-US" sz="2400" dirty="0" smtClean="0"/>
              <a:t>-  Overnight, two volunteers, one over 21;</a:t>
            </a:r>
          </a:p>
          <a:p>
            <a:pPr marL="0" indent="0">
              <a:spcBef>
                <a:spcPts val="0"/>
              </a:spcBef>
              <a:buNone/>
            </a:pPr>
            <a:r>
              <a:rPr lang="en-US" sz="2400" dirty="0"/>
              <a:t>	 </a:t>
            </a:r>
            <a:r>
              <a:rPr lang="en-US" sz="2400" dirty="0" smtClean="0"/>
              <a:t>   if activity includes both male &amp; female </a:t>
            </a:r>
          </a:p>
          <a:p>
            <a:pPr marL="0" indent="0">
              <a:spcBef>
                <a:spcPts val="0"/>
              </a:spcBef>
              <a:buNone/>
            </a:pPr>
            <a:r>
              <a:rPr lang="en-US" sz="2400" dirty="0"/>
              <a:t>	</a:t>
            </a:r>
            <a:r>
              <a:rPr lang="en-US" sz="2400" dirty="0" smtClean="0"/>
              <a:t>    youth, then volunteers must be both male</a:t>
            </a:r>
          </a:p>
          <a:p>
            <a:pPr marL="0" indent="0">
              <a:spcBef>
                <a:spcPts val="0"/>
              </a:spcBef>
              <a:buNone/>
            </a:pPr>
            <a:r>
              <a:rPr lang="en-US" sz="2400" dirty="0"/>
              <a:t>	</a:t>
            </a:r>
            <a:r>
              <a:rPr lang="en-US" sz="2400" dirty="0" smtClean="0"/>
              <a:t>    &amp; female.</a:t>
            </a:r>
            <a:r>
              <a:rPr lang="en-US" dirty="0" smtClean="0"/>
              <a:t>      </a:t>
            </a:r>
          </a:p>
          <a:p>
            <a:pPr marL="0" indent="0">
              <a:buNone/>
            </a:pPr>
            <a:endParaRPr lang="en-US" dirty="0"/>
          </a:p>
        </p:txBody>
      </p:sp>
      <p:pic>
        <p:nvPicPr>
          <p:cNvPr id="7"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9856302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Youth Protection Standards</a:t>
            </a:r>
            <a:endParaRPr lang="en-US" dirty="0"/>
          </a:p>
        </p:txBody>
      </p:sp>
      <p:sp>
        <p:nvSpPr>
          <p:cNvPr id="3" name="Content Placeholder 2"/>
          <p:cNvSpPr>
            <a:spLocks noGrp="1"/>
          </p:cNvSpPr>
          <p:nvPr>
            <p:ph idx="1"/>
          </p:nvPr>
        </p:nvSpPr>
        <p:spPr>
          <a:xfrm>
            <a:off x="304800" y="1447800"/>
            <a:ext cx="8610600" cy="4525963"/>
          </a:xfrm>
        </p:spPr>
        <p:txBody>
          <a:bodyPr>
            <a:normAutofit fontScale="92500" lnSpcReduction="10000"/>
          </a:bodyPr>
          <a:lstStyle/>
          <a:p>
            <a:r>
              <a:rPr lang="en-US" b="1" u="sng" dirty="0" smtClean="0"/>
              <a:t>Adult interaction with youth.</a:t>
            </a:r>
          </a:p>
          <a:p>
            <a:pPr marL="0" indent="0">
              <a:spcBef>
                <a:spcPts val="0"/>
              </a:spcBef>
              <a:buNone/>
            </a:pPr>
            <a:r>
              <a:rPr lang="en-US" b="1" dirty="0" smtClean="0"/>
              <a:t>	- </a:t>
            </a:r>
            <a:r>
              <a:rPr lang="en-US" sz="2400" dirty="0" smtClean="0"/>
              <a:t>A positive and professional interaction </a:t>
            </a:r>
          </a:p>
          <a:p>
            <a:pPr marL="0" indent="0">
              <a:spcBef>
                <a:spcPts val="0"/>
              </a:spcBef>
              <a:buNone/>
            </a:pPr>
            <a:r>
              <a:rPr lang="en-US" sz="2400" dirty="0"/>
              <a:t>	</a:t>
            </a:r>
            <a:r>
              <a:rPr lang="en-US" sz="2400" dirty="0" smtClean="0"/>
              <a:t>   between volunteers and youth is extremely  </a:t>
            </a:r>
          </a:p>
          <a:p>
            <a:pPr marL="0" indent="0">
              <a:spcBef>
                <a:spcPts val="0"/>
              </a:spcBef>
              <a:buNone/>
            </a:pPr>
            <a:r>
              <a:rPr lang="en-US" sz="2400" dirty="0"/>
              <a:t> </a:t>
            </a:r>
            <a:r>
              <a:rPr lang="en-US" sz="2400" dirty="0" smtClean="0"/>
              <a:t>             important and beneficial to the existence of a  </a:t>
            </a:r>
          </a:p>
          <a:p>
            <a:pPr marL="0" indent="0">
              <a:spcBef>
                <a:spcPts val="0"/>
              </a:spcBef>
              <a:buNone/>
            </a:pPr>
            <a:r>
              <a:rPr lang="en-US" sz="2400" dirty="0"/>
              <a:t> </a:t>
            </a:r>
            <a:r>
              <a:rPr lang="en-US" sz="2400" dirty="0" smtClean="0"/>
              <a:t>             quality 4-H educational environment. </a:t>
            </a:r>
          </a:p>
          <a:p>
            <a:pPr marL="0" indent="0">
              <a:spcBef>
                <a:spcPts val="0"/>
              </a:spcBef>
              <a:buNone/>
            </a:pPr>
            <a:r>
              <a:rPr lang="en-US" sz="2400" b="1" dirty="0"/>
              <a:t>	</a:t>
            </a:r>
            <a:r>
              <a:rPr lang="en-US" sz="2400" b="1" dirty="0" smtClean="0"/>
              <a:t>- However, be remindful of your physical contact with 	youth members.</a:t>
            </a:r>
          </a:p>
          <a:p>
            <a:pPr marL="0" indent="0">
              <a:spcBef>
                <a:spcPts val="0"/>
              </a:spcBef>
              <a:buNone/>
            </a:pPr>
            <a:r>
              <a:rPr lang="en-US" sz="2400" b="1" dirty="0"/>
              <a:t>	</a:t>
            </a:r>
            <a:r>
              <a:rPr lang="en-US" sz="2400" b="1" dirty="0" smtClean="0"/>
              <a:t>	-  </a:t>
            </a:r>
            <a:r>
              <a:rPr lang="en-US" sz="2400" dirty="0" smtClean="0"/>
              <a:t>Might touch a child to offer </a:t>
            </a:r>
          </a:p>
          <a:p>
            <a:pPr marL="0" indent="0">
              <a:spcBef>
                <a:spcPts val="0"/>
              </a:spcBef>
              <a:buNone/>
            </a:pPr>
            <a:r>
              <a:rPr lang="en-US" sz="2400" dirty="0"/>
              <a:t>	</a:t>
            </a:r>
            <a:r>
              <a:rPr lang="en-US" sz="2400" dirty="0" smtClean="0"/>
              <a:t>	   encouragement or aid in instruction.</a:t>
            </a:r>
          </a:p>
          <a:p>
            <a:pPr marL="0" indent="0">
              <a:spcBef>
                <a:spcPts val="0"/>
              </a:spcBef>
              <a:buNone/>
            </a:pPr>
            <a:r>
              <a:rPr lang="en-US" sz="2400" b="1" dirty="0"/>
              <a:t>	</a:t>
            </a:r>
            <a:r>
              <a:rPr lang="en-US" sz="2400" b="1" dirty="0" smtClean="0"/>
              <a:t>	-  </a:t>
            </a:r>
            <a:r>
              <a:rPr lang="en-US" sz="2400" b="1" dirty="0" smtClean="0">
                <a:solidFill>
                  <a:srgbClr val="FF0000"/>
                </a:solidFill>
              </a:rPr>
              <a:t>NO </a:t>
            </a:r>
            <a:r>
              <a:rPr lang="en-US" sz="2400" dirty="0" smtClean="0"/>
              <a:t>one-on-one contact</a:t>
            </a:r>
          </a:p>
          <a:p>
            <a:pPr marL="0" indent="0">
              <a:spcBef>
                <a:spcPts val="0"/>
              </a:spcBef>
              <a:buNone/>
            </a:pPr>
            <a:r>
              <a:rPr lang="en-US" sz="2400" dirty="0"/>
              <a:t>	</a:t>
            </a:r>
            <a:r>
              <a:rPr lang="en-US" sz="2400" dirty="0" smtClean="0"/>
              <a:t>	-  </a:t>
            </a:r>
            <a:r>
              <a:rPr lang="en-US" sz="2400" b="1" dirty="0" smtClean="0">
                <a:solidFill>
                  <a:srgbClr val="FF0000"/>
                </a:solidFill>
              </a:rPr>
              <a:t>NEVER</a:t>
            </a:r>
            <a:r>
              <a:rPr lang="en-US" sz="2400" dirty="0" smtClean="0"/>
              <a:t> touch a child against their will.</a:t>
            </a:r>
          </a:p>
          <a:p>
            <a:pPr marL="0" indent="0">
              <a:spcBef>
                <a:spcPts val="0"/>
              </a:spcBef>
              <a:buNone/>
            </a:pPr>
            <a:r>
              <a:rPr lang="en-US" sz="2400" dirty="0"/>
              <a:t>	</a:t>
            </a:r>
            <a:r>
              <a:rPr lang="en-US" sz="2400" dirty="0" smtClean="0"/>
              <a:t>	-  </a:t>
            </a:r>
            <a:r>
              <a:rPr lang="en-US" sz="2400" b="1" dirty="0" smtClean="0">
                <a:solidFill>
                  <a:srgbClr val="FF0000"/>
                </a:solidFill>
              </a:rPr>
              <a:t>NEVER </a:t>
            </a:r>
            <a:r>
              <a:rPr lang="en-US" sz="2400" dirty="0" smtClean="0"/>
              <a:t>tickle or wrestle with  youth.</a:t>
            </a:r>
          </a:p>
          <a:p>
            <a:pPr marL="0" indent="0">
              <a:spcBef>
                <a:spcPts val="0"/>
              </a:spcBef>
              <a:buNone/>
            </a:pPr>
            <a:r>
              <a:rPr lang="en-US" sz="2400" dirty="0"/>
              <a:t>	</a:t>
            </a:r>
            <a:r>
              <a:rPr lang="en-US" sz="2400" dirty="0" smtClean="0"/>
              <a:t>	</a:t>
            </a:r>
          </a:p>
          <a:p>
            <a:pPr marL="0" indent="0">
              <a:buNone/>
            </a:pPr>
            <a:endParaRPr lang="en-US" sz="2400" dirty="0"/>
          </a:p>
        </p:txBody>
      </p:sp>
      <p:pic>
        <p:nvPicPr>
          <p:cNvPr id="5" name="Picture 2" descr="image2.png"/>
          <p:cNvPicPr>
            <a:picLocks noChangeAspect="1"/>
          </p:cNvPicPr>
          <p:nvPr/>
        </p:nvPicPr>
        <p:blipFill>
          <a:blip r:embed="rId3" cstate="print"/>
          <a:srcRect/>
          <a:stretch>
            <a:fillRect/>
          </a:stretch>
        </p:blipFill>
        <p:spPr bwMode="auto">
          <a:xfrm>
            <a:off x="0" y="4851924"/>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42012612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Youth Protection Standards</a:t>
            </a:r>
            <a:endParaRPr lang="en-US" dirty="0"/>
          </a:p>
        </p:txBody>
      </p:sp>
      <p:sp>
        <p:nvSpPr>
          <p:cNvPr id="3" name="Content Placeholder 2"/>
          <p:cNvSpPr>
            <a:spLocks noGrp="1"/>
          </p:cNvSpPr>
          <p:nvPr>
            <p:ph idx="1"/>
          </p:nvPr>
        </p:nvSpPr>
        <p:spPr>
          <a:xfrm>
            <a:off x="304800" y="1524000"/>
            <a:ext cx="8229600" cy="4525963"/>
          </a:xfrm>
        </p:spPr>
        <p:txBody>
          <a:bodyPr/>
          <a:lstStyle/>
          <a:p>
            <a:r>
              <a:rPr lang="en-US" b="1" u="sng" dirty="0" smtClean="0"/>
              <a:t>Respect for Privacy</a:t>
            </a:r>
          </a:p>
          <a:p>
            <a:pPr marL="0" indent="0">
              <a:spcBef>
                <a:spcPts val="0"/>
              </a:spcBef>
              <a:buNone/>
            </a:pPr>
            <a:r>
              <a:rPr lang="en-US" dirty="0"/>
              <a:t>	</a:t>
            </a:r>
            <a:r>
              <a:rPr lang="en-US" dirty="0" smtClean="0"/>
              <a:t>- </a:t>
            </a:r>
            <a:r>
              <a:rPr lang="en-US" sz="2400" dirty="0" smtClean="0"/>
              <a:t>Must respect privacy of youth in situations  	 	   such as changing clothes, taking showers, </a:t>
            </a:r>
          </a:p>
          <a:p>
            <a:pPr marL="0" indent="0">
              <a:spcBef>
                <a:spcPts val="0"/>
              </a:spcBef>
              <a:buNone/>
            </a:pPr>
            <a:r>
              <a:rPr lang="en-US" sz="2400" dirty="0"/>
              <a:t>	</a:t>
            </a:r>
            <a:r>
              <a:rPr lang="en-US" sz="2400" dirty="0" smtClean="0"/>
              <a:t>   using restrooms.  </a:t>
            </a:r>
          </a:p>
          <a:p>
            <a:pPr marL="0" indent="0">
              <a:spcBef>
                <a:spcPts val="0"/>
              </a:spcBef>
              <a:buNone/>
            </a:pPr>
            <a:endParaRPr lang="en-US" sz="2400" dirty="0"/>
          </a:p>
          <a:p>
            <a:pPr marL="0" indent="0">
              <a:spcBef>
                <a:spcPts val="0"/>
              </a:spcBef>
              <a:buNone/>
            </a:pPr>
            <a:r>
              <a:rPr lang="en-US" sz="2400" dirty="0" smtClean="0"/>
              <a:t>	-  Only intrude to the extent</a:t>
            </a:r>
          </a:p>
          <a:p>
            <a:pPr marL="0" indent="0">
              <a:spcBef>
                <a:spcPts val="0"/>
              </a:spcBef>
              <a:buNone/>
            </a:pPr>
            <a:r>
              <a:rPr lang="en-US" sz="2400" dirty="0"/>
              <a:t>	</a:t>
            </a:r>
            <a:r>
              <a:rPr lang="en-US" sz="2400" dirty="0" smtClean="0"/>
              <a:t>    that health and safety</a:t>
            </a:r>
          </a:p>
          <a:p>
            <a:pPr marL="0" indent="0">
              <a:spcBef>
                <a:spcPts val="0"/>
              </a:spcBef>
              <a:buNone/>
            </a:pPr>
            <a:r>
              <a:rPr lang="en-US" sz="2400" dirty="0"/>
              <a:t>	</a:t>
            </a:r>
            <a:r>
              <a:rPr lang="en-US" sz="2400" dirty="0" smtClean="0"/>
              <a:t>    require.</a:t>
            </a:r>
          </a:p>
          <a:p>
            <a:pPr marL="0" indent="0">
              <a:buNone/>
            </a:pPr>
            <a:endParaRPr lang="en-US" sz="2400" dirty="0" smtClean="0"/>
          </a:p>
          <a:p>
            <a:pPr marL="0" indent="0">
              <a:buNone/>
            </a:pPr>
            <a:r>
              <a:rPr lang="en-US" sz="2400" dirty="0"/>
              <a:t>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3124200"/>
            <a:ext cx="2524125" cy="1809750"/>
          </a:xfrm>
          <a:prstGeom prst="rect">
            <a:avLst/>
          </a:prstGeom>
        </p:spPr>
      </p:pic>
      <p:pic>
        <p:nvPicPr>
          <p:cNvPr id="7" name="Picture 2" descr="image2.png"/>
          <p:cNvPicPr>
            <a:picLocks noChangeAspect="1"/>
          </p:cNvPicPr>
          <p:nvPr/>
        </p:nvPicPr>
        <p:blipFill>
          <a:blip r:embed="rId4"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602925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Youth Protection Standards</a:t>
            </a:r>
            <a:endParaRPr lang="en-US" dirty="0"/>
          </a:p>
        </p:txBody>
      </p:sp>
      <p:sp>
        <p:nvSpPr>
          <p:cNvPr id="3" name="Content Placeholder 2"/>
          <p:cNvSpPr>
            <a:spLocks noGrp="1"/>
          </p:cNvSpPr>
          <p:nvPr>
            <p:ph idx="1"/>
          </p:nvPr>
        </p:nvSpPr>
        <p:spPr>
          <a:xfrm>
            <a:off x="304800" y="1447800"/>
            <a:ext cx="8229600" cy="4530725"/>
          </a:xfrm>
        </p:spPr>
        <p:txBody>
          <a:bodyPr/>
          <a:lstStyle/>
          <a:p>
            <a:r>
              <a:rPr lang="en-US" b="1" u="sng" dirty="0" smtClean="0"/>
              <a:t>Housing</a:t>
            </a:r>
          </a:p>
          <a:p>
            <a:pPr marL="0" indent="0">
              <a:spcBef>
                <a:spcPts val="0"/>
              </a:spcBef>
              <a:buNone/>
            </a:pPr>
            <a:r>
              <a:rPr lang="en-US" dirty="0" smtClean="0"/>
              <a:t>	- </a:t>
            </a:r>
            <a:r>
              <a:rPr lang="en-US" sz="2400" dirty="0" smtClean="0"/>
              <a:t>Overnight chaperones are expected to 	 	   	     </a:t>
            </a:r>
            <a:r>
              <a:rPr lang="en-US" sz="2400" b="1" u="sng" dirty="0" smtClean="0"/>
              <a:t>supervise and discipline </a:t>
            </a:r>
            <a:r>
              <a:rPr lang="en-US" sz="2400" dirty="0" smtClean="0"/>
              <a:t>youth</a:t>
            </a:r>
          </a:p>
          <a:p>
            <a:pPr marL="0" indent="0">
              <a:spcBef>
                <a:spcPts val="0"/>
              </a:spcBef>
              <a:buNone/>
            </a:pPr>
            <a:r>
              <a:rPr lang="en-US" sz="2400" dirty="0" smtClean="0"/>
              <a:t>	     assigned to their “cabin or room.”</a:t>
            </a:r>
          </a:p>
          <a:p>
            <a:pPr marL="0" indent="0">
              <a:spcBef>
                <a:spcPts val="0"/>
              </a:spcBef>
              <a:buNone/>
            </a:pPr>
            <a:r>
              <a:rPr lang="en-US" sz="2400" dirty="0" smtClean="0"/>
              <a:t>	-  4-H members should not </a:t>
            </a:r>
          </a:p>
          <a:p>
            <a:pPr marL="0" indent="0">
              <a:spcBef>
                <a:spcPts val="0"/>
              </a:spcBef>
              <a:buNone/>
            </a:pPr>
            <a:r>
              <a:rPr lang="en-US" sz="2400" dirty="0"/>
              <a:t>	 </a:t>
            </a:r>
            <a:r>
              <a:rPr lang="en-US" sz="2400" dirty="0" smtClean="0"/>
              <a:t>   be allowed to change rooms.</a:t>
            </a:r>
            <a:r>
              <a:rPr lang="en-US" sz="2400" dirty="0"/>
              <a:t>	</a:t>
            </a:r>
            <a:endParaRPr lang="en-US" sz="2400" dirty="0" smtClean="0"/>
          </a:p>
          <a:p>
            <a:pPr marL="0" indent="0">
              <a:spcBef>
                <a:spcPts val="0"/>
              </a:spcBef>
              <a:buNone/>
            </a:pPr>
            <a:r>
              <a:rPr lang="en-US" sz="2400" dirty="0"/>
              <a:t>	</a:t>
            </a:r>
            <a:r>
              <a:rPr lang="en-US" sz="2400" dirty="0" smtClean="0"/>
              <a:t>-  Male 4-H members are not permitted in </a:t>
            </a:r>
          </a:p>
          <a:p>
            <a:pPr marL="0" indent="0">
              <a:spcBef>
                <a:spcPts val="0"/>
              </a:spcBef>
              <a:buNone/>
            </a:pPr>
            <a:r>
              <a:rPr lang="en-US" sz="2400" dirty="0"/>
              <a:t> </a:t>
            </a:r>
            <a:r>
              <a:rPr lang="en-US" sz="2400" dirty="0" smtClean="0"/>
              <a:t>                female 4-H members’ rooms and vice	   	  	      versa.  </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5600" y="2438400"/>
            <a:ext cx="2196255" cy="1461508"/>
          </a:xfrm>
          <a:prstGeom prst="rect">
            <a:avLst/>
          </a:prstGeom>
        </p:spPr>
      </p:pic>
      <p:pic>
        <p:nvPicPr>
          <p:cNvPr id="7" name="Picture 2" descr="image2.png"/>
          <p:cNvPicPr>
            <a:picLocks noChangeAspect="1"/>
          </p:cNvPicPr>
          <p:nvPr/>
        </p:nvPicPr>
        <p:blipFill>
          <a:blip r:embed="rId4"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629760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Ages &amp; Stages</a:t>
            </a:r>
            <a:endParaRPr lang="en-US" dirty="0"/>
          </a:p>
        </p:txBody>
      </p:sp>
      <p:sp>
        <p:nvSpPr>
          <p:cNvPr id="3" name="Content Placeholder 2"/>
          <p:cNvSpPr>
            <a:spLocks noGrp="1"/>
          </p:cNvSpPr>
          <p:nvPr>
            <p:ph idx="1"/>
          </p:nvPr>
        </p:nvSpPr>
        <p:spPr>
          <a:xfrm>
            <a:off x="457200" y="990600"/>
            <a:ext cx="8229600" cy="4525963"/>
          </a:xfrm>
        </p:spPr>
        <p:txBody>
          <a:bodyPr/>
          <a:lstStyle/>
          <a:p>
            <a:pPr>
              <a:buNone/>
            </a:pPr>
            <a:r>
              <a:rPr lang="en-US" dirty="0" smtClean="0">
                <a:latin typeface="+mj-lt"/>
              </a:rPr>
              <a:t>Teaching and behavior considerations for youth</a:t>
            </a:r>
          </a:p>
          <a:p>
            <a:r>
              <a:rPr lang="en-US" dirty="0" smtClean="0">
                <a:latin typeface="+mj-lt"/>
              </a:rPr>
              <a:t>Shorter attention span </a:t>
            </a:r>
          </a:p>
          <a:p>
            <a:r>
              <a:rPr lang="en-US" dirty="0" smtClean="0">
                <a:latin typeface="+mj-lt"/>
              </a:rPr>
              <a:t>Avoid being too critical</a:t>
            </a:r>
          </a:p>
          <a:p>
            <a:r>
              <a:rPr lang="en-US" dirty="0" smtClean="0">
                <a:latin typeface="+mj-lt"/>
              </a:rPr>
              <a:t>Keep it light and fun</a:t>
            </a:r>
          </a:p>
          <a:p>
            <a:r>
              <a:rPr lang="en-US" dirty="0" smtClean="0">
                <a:latin typeface="+mj-lt"/>
              </a:rPr>
              <a:t>Be patient</a:t>
            </a:r>
          </a:p>
          <a:p>
            <a:r>
              <a:rPr lang="en-US" dirty="0" smtClean="0">
                <a:latin typeface="+mj-lt"/>
              </a:rPr>
              <a:t>Know your audience</a:t>
            </a:r>
            <a:endParaRPr lang="en-US" dirty="0">
              <a:latin typeface="+mj-lt"/>
            </a:endParaRPr>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Youth and Adult Protection Standards</a:t>
            </a:r>
            <a:endParaRPr lang="en-US" dirty="0"/>
          </a:p>
        </p:txBody>
      </p:sp>
      <p:sp>
        <p:nvSpPr>
          <p:cNvPr id="3" name="Content Placeholder 2"/>
          <p:cNvSpPr>
            <a:spLocks noGrp="1"/>
          </p:cNvSpPr>
          <p:nvPr>
            <p:ph idx="1"/>
          </p:nvPr>
        </p:nvSpPr>
        <p:spPr>
          <a:xfrm>
            <a:off x="609600" y="1447800"/>
            <a:ext cx="7772400" cy="4114800"/>
          </a:xfrm>
        </p:spPr>
        <p:txBody>
          <a:bodyPr>
            <a:normAutofit lnSpcReduction="10000"/>
          </a:bodyPr>
          <a:lstStyle/>
          <a:p>
            <a:r>
              <a:rPr lang="en-US" b="1" u="sng" dirty="0" smtClean="0"/>
              <a:t>Housing  </a:t>
            </a:r>
          </a:p>
          <a:p>
            <a:pPr marL="0" indent="0">
              <a:spcBef>
                <a:spcPts val="0"/>
              </a:spcBef>
              <a:buNone/>
            </a:pPr>
            <a:r>
              <a:rPr lang="en-US" dirty="0" smtClean="0"/>
              <a:t>	</a:t>
            </a:r>
            <a:r>
              <a:rPr lang="en-US" sz="2400" dirty="0" smtClean="0"/>
              <a:t>- 4-H members should not be allowed to miss 	  	   scheduled activities, break curfew, etc.</a:t>
            </a:r>
            <a:endParaRPr lang="en-US" sz="2400" dirty="0"/>
          </a:p>
          <a:p>
            <a:pPr marL="0" indent="0">
              <a:spcBef>
                <a:spcPts val="0"/>
              </a:spcBef>
              <a:buNone/>
            </a:pPr>
            <a:r>
              <a:rPr lang="en-US" sz="2400" dirty="0" smtClean="0"/>
              <a:t>	- </a:t>
            </a:r>
            <a:r>
              <a:rPr lang="en-US" sz="2400" dirty="0" smtClean="0"/>
              <a:t>Chaperones </a:t>
            </a:r>
            <a:r>
              <a:rPr lang="en-US" sz="2400" dirty="0" smtClean="0"/>
              <a:t>are discouraged from</a:t>
            </a:r>
          </a:p>
          <a:p>
            <a:pPr marL="0" indent="0">
              <a:spcBef>
                <a:spcPts val="0"/>
              </a:spcBef>
              <a:buNone/>
            </a:pPr>
            <a:r>
              <a:rPr lang="en-US" sz="2400" dirty="0"/>
              <a:t>	</a:t>
            </a:r>
            <a:r>
              <a:rPr lang="en-US" sz="2400" dirty="0" smtClean="0"/>
              <a:t>   entering the rooms of 4-H members of the </a:t>
            </a:r>
          </a:p>
          <a:p>
            <a:pPr marL="0" indent="0">
              <a:spcBef>
                <a:spcPts val="0"/>
              </a:spcBef>
              <a:buNone/>
            </a:pPr>
            <a:r>
              <a:rPr lang="en-US" sz="2400" dirty="0"/>
              <a:t>	</a:t>
            </a:r>
            <a:r>
              <a:rPr lang="en-US" sz="2400" dirty="0" smtClean="0"/>
              <a:t>   opposite gender.  </a:t>
            </a:r>
          </a:p>
          <a:p>
            <a:pPr marL="0" indent="0">
              <a:spcBef>
                <a:spcPts val="0"/>
              </a:spcBef>
              <a:buNone/>
            </a:pPr>
            <a:r>
              <a:rPr lang="en-US" sz="2400" dirty="0" smtClean="0"/>
              <a:t>	- </a:t>
            </a:r>
            <a:r>
              <a:rPr lang="en-US" sz="2400" dirty="0" smtClean="0"/>
              <a:t>Chaperones </a:t>
            </a:r>
            <a:r>
              <a:rPr lang="en-US" sz="2400" dirty="0" smtClean="0"/>
              <a:t>have responsibility to </a:t>
            </a:r>
          </a:p>
          <a:p>
            <a:pPr marL="0" indent="0">
              <a:spcBef>
                <a:spcPts val="0"/>
              </a:spcBef>
              <a:buNone/>
            </a:pPr>
            <a:r>
              <a:rPr lang="en-US" sz="2400" dirty="0"/>
              <a:t>	</a:t>
            </a:r>
            <a:r>
              <a:rPr lang="en-US" sz="2400" dirty="0" smtClean="0"/>
              <a:t>    ensure youth are in their rooms at night.</a:t>
            </a:r>
          </a:p>
          <a:p>
            <a:pPr marL="0" indent="0">
              <a:spcBef>
                <a:spcPts val="0"/>
              </a:spcBef>
              <a:buNone/>
            </a:pPr>
            <a:r>
              <a:rPr lang="en-US" sz="2400" dirty="0"/>
              <a:t>	</a:t>
            </a:r>
            <a:r>
              <a:rPr lang="en-US" sz="2400" dirty="0" smtClean="0"/>
              <a:t>    roll checks should  be conducted 	</a:t>
            </a:r>
          </a:p>
          <a:p>
            <a:pPr marL="0" indent="0">
              <a:spcBef>
                <a:spcPts val="0"/>
              </a:spcBef>
              <a:buNone/>
            </a:pPr>
            <a:r>
              <a:rPr lang="en-US" sz="2400" dirty="0" smtClean="0"/>
              <a:t>   	    </a:t>
            </a:r>
          </a:p>
          <a:p>
            <a:pPr marL="0" indent="0">
              <a:spcBef>
                <a:spcPts val="0"/>
              </a:spcBef>
              <a:buNone/>
            </a:pPr>
            <a:r>
              <a:rPr lang="en-US" sz="2400" dirty="0"/>
              <a:t>	</a:t>
            </a:r>
            <a:endParaRPr lang="en-US" dirty="0"/>
          </a:p>
        </p:txBody>
      </p:sp>
      <p:pic>
        <p:nvPicPr>
          <p:cNvPr id="8"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40941211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Youth and Adult Protection Standards</a:t>
            </a:r>
            <a:endParaRPr lang="en-US" dirty="0"/>
          </a:p>
        </p:txBody>
      </p:sp>
      <p:sp>
        <p:nvSpPr>
          <p:cNvPr id="3" name="Content Placeholder 2"/>
          <p:cNvSpPr>
            <a:spLocks noGrp="1"/>
          </p:cNvSpPr>
          <p:nvPr>
            <p:ph idx="1"/>
          </p:nvPr>
        </p:nvSpPr>
        <p:spPr>
          <a:xfrm>
            <a:off x="381000" y="1524000"/>
            <a:ext cx="8305800" cy="5029200"/>
          </a:xfrm>
        </p:spPr>
        <p:txBody>
          <a:bodyPr/>
          <a:lstStyle/>
          <a:p>
            <a:r>
              <a:rPr lang="en-US" b="1" u="sng" dirty="0" smtClean="0"/>
              <a:t>Housing </a:t>
            </a:r>
            <a:r>
              <a:rPr lang="en-US" sz="2400" dirty="0" smtClean="0"/>
              <a:t>	    </a:t>
            </a:r>
          </a:p>
          <a:p>
            <a:pPr marL="0" indent="0">
              <a:buNone/>
            </a:pPr>
            <a:r>
              <a:rPr lang="en-US" sz="2400" dirty="0" smtClean="0"/>
              <a:t>  </a:t>
            </a:r>
          </a:p>
          <a:p>
            <a:pPr marL="0" indent="0">
              <a:spcBef>
                <a:spcPts val="0"/>
              </a:spcBef>
              <a:buNone/>
            </a:pPr>
            <a:r>
              <a:rPr lang="en-US" sz="2400" dirty="0"/>
              <a:t>	</a:t>
            </a:r>
            <a:r>
              <a:rPr lang="en-US" sz="2400" dirty="0" smtClean="0"/>
              <a:t>-  An adult and one 4-H member </a:t>
            </a:r>
            <a:r>
              <a:rPr lang="en-US" sz="2400" b="1" dirty="0" smtClean="0">
                <a:solidFill>
                  <a:srgbClr val="FF0000"/>
                </a:solidFill>
              </a:rPr>
              <a:t>ARE NOT 	  	   </a:t>
            </a:r>
            <a:r>
              <a:rPr lang="en-US" sz="2400" dirty="0" smtClean="0"/>
              <a:t>permitted to share a room unless the adult is </a:t>
            </a:r>
          </a:p>
          <a:p>
            <a:pPr marL="0" indent="0">
              <a:spcBef>
                <a:spcPts val="0"/>
              </a:spcBef>
              <a:buNone/>
            </a:pPr>
            <a:r>
              <a:rPr lang="en-US" sz="2400" dirty="0"/>
              <a:t>	</a:t>
            </a:r>
            <a:r>
              <a:rPr lang="en-US" sz="2400" dirty="0" smtClean="0"/>
              <a:t>   parent/guardian of the 4-H member.</a:t>
            </a:r>
            <a:endParaRPr lang="en-US" sz="2400" b="1" dirty="0" smtClean="0"/>
          </a:p>
          <a:p>
            <a:pPr marL="0" indent="0">
              <a:spcBef>
                <a:spcPts val="0"/>
              </a:spcBef>
              <a:buNone/>
            </a:pPr>
            <a:endParaRPr lang="en-US" sz="2400" b="1" dirty="0"/>
          </a:p>
          <a:p>
            <a:pPr marL="0" indent="0">
              <a:spcBef>
                <a:spcPts val="0"/>
              </a:spcBef>
              <a:buNone/>
            </a:pPr>
            <a:r>
              <a:rPr lang="en-US" sz="1400" dirty="0" smtClean="0"/>
              <a:t> Married couples may share the same quarters if appropriate facilities are available and adequate supervision can be provided to youth by remaining staff and volunteers.</a:t>
            </a:r>
          </a:p>
          <a:p>
            <a:pPr marL="0" indent="0">
              <a:spcBef>
                <a:spcPts val="0"/>
              </a:spcBef>
              <a:buNone/>
            </a:pPr>
            <a:endParaRPr lang="en-US" b="1" dirty="0"/>
          </a:p>
        </p:txBody>
      </p:sp>
      <p:pic>
        <p:nvPicPr>
          <p:cNvPr id="7"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5941487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Youth and Adult Protection Standards</a:t>
            </a:r>
            <a:endParaRPr lang="en-US" dirty="0"/>
          </a:p>
        </p:txBody>
      </p:sp>
      <p:sp>
        <p:nvSpPr>
          <p:cNvPr id="3" name="Content Placeholder 2"/>
          <p:cNvSpPr>
            <a:spLocks noGrp="1"/>
          </p:cNvSpPr>
          <p:nvPr>
            <p:ph idx="1"/>
          </p:nvPr>
        </p:nvSpPr>
        <p:spPr>
          <a:xfrm>
            <a:off x="381000" y="1600200"/>
            <a:ext cx="8305800" cy="5029200"/>
          </a:xfrm>
        </p:spPr>
        <p:txBody>
          <a:bodyPr>
            <a:normAutofit/>
          </a:bodyPr>
          <a:lstStyle/>
          <a:p>
            <a:r>
              <a:rPr lang="en-US" b="1" u="sng" dirty="0" smtClean="0"/>
              <a:t>Transportation  </a:t>
            </a:r>
            <a:r>
              <a:rPr lang="en-US" sz="2400" dirty="0" smtClean="0"/>
              <a:t>	    </a:t>
            </a:r>
          </a:p>
          <a:p>
            <a:pPr marL="0" indent="0">
              <a:spcBef>
                <a:spcPts val="0"/>
              </a:spcBef>
              <a:buNone/>
            </a:pPr>
            <a:r>
              <a:rPr lang="en-US" sz="2400" dirty="0"/>
              <a:t>	</a:t>
            </a:r>
            <a:r>
              <a:rPr lang="en-US" sz="2400" dirty="0" smtClean="0"/>
              <a:t>-  Highly encouraged and a best practice for</a:t>
            </a:r>
          </a:p>
          <a:p>
            <a:pPr marL="0" indent="0">
              <a:spcBef>
                <a:spcPts val="0"/>
              </a:spcBef>
              <a:buNone/>
            </a:pPr>
            <a:r>
              <a:rPr lang="en-US" sz="2400" dirty="0"/>
              <a:t>	</a:t>
            </a:r>
            <a:r>
              <a:rPr lang="en-US" sz="2400" dirty="0" smtClean="0"/>
              <a:t>    two (2) adults to be in a vehicle while 	   		    transporting youth members.</a:t>
            </a:r>
          </a:p>
          <a:p>
            <a:pPr marL="0" indent="0">
              <a:spcBef>
                <a:spcPts val="0"/>
              </a:spcBef>
              <a:buNone/>
            </a:pPr>
            <a:r>
              <a:rPr lang="en-US" sz="2400" dirty="0"/>
              <a:t>		</a:t>
            </a:r>
            <a:r>
              <a:rPr lang="en-US" sz="2400" dirty="0" smtClean="0"/>
              <a:t>*If this is not possible, at least one (1)</a:t>
            </a:r>
          </a:p>
          <a:p>
            <a:pPr marL="0" indent="0">
              <a:spcBef>
                <a:spcPts val="0"/>
              </a:spcBef>
              <a:buNone/>
            </a:pPr>
            <a:r>
              <a:rPr lang="en-US" sz="2400" dirty="0"/>
              <a:t>	</a:t>
            </a:r>
            <a:r>
              <a:rPr lang="en-US" sz="2400" dirty="0" smtClean="0"/>
              <a:t>	  adult with two (2) or more youth  members.</a:t>
            </a:r>
          </a:p>
          <a:p>
            <a:pPr marL="0" indent="0">
              <a:spcBef>
                <a:spcPts val="0"/>
              </a:spcBef>
              <a:buNone/>
            </a:pPr>
            <a:endParaRPr lang="en-US" sz="2400" dirty="0" smtClean="0"/>
          </a:p>
          <a:p>
            <a:pPr marL="0" indent="0">
              <a:spcBef>
                <a:spcPts val="0"/>
              </a:spcBef>
              <a:buNone/>
            </a:pPr>
            <a:r>
              <a:rPr lang="en-US" sz="2400" dirty="0"/>
              <a:t>	</a:t>
            </a:r>
            <a:r>
              <a:rPr lang="en-US" sz="2400" dirty="0" smtClean="0"/>
              <a:t>-  Must use all safety precautions.</a:t>
            </a:r>
          </a:p>
          <a:p>
            <a:pPr marL="0" indent="0">
              <a:spcBef>
                <a:spcPts val="0"/>
              </a:spcBef>
              <a:buNone/>
            </a:pPr>
            <a:r>
              <a:rPr lang="en-US" sz="2400" dirty="0"/>
              <a:t>	</a:t>
            </a:r>
            <a:r>
              <a:rPr lang="en-US" sz="2400" dirty="0" smtClean="0"/>
              <a:t>	*Youth ONLY ride in seats with belts.</a:t>
            </a:r>
          </a:p>
          <a:p>
            <a:pPr marL="0" indent="0">
              <a:spcBef>
                <a:spcPts val="0"/>
              </a:spcBef>
              <a:buNone/>
            </a:pPr>
            <a:endParaRPr lang="en-US" sz="2400" dirty="0" smtClean="0"/>
          </a:p>
          <a:p>
            <a:pPr marL="0" indent="0">
              <a:spcBef>
                <a:spcPts val="0"/>
              </a:spcBef>
              <a:buNone/>
            </a:pPr>
            <a:r>
              <a:rPr lang="en-US" sz="2400" dirty="0"/>
              <a:t>	</a:t>
            </a:r>
            <a:endParaRPr lang="en-US" b="1" dirty="0"/>
          </a:p>
        </p:txBody>
      </p:sp>
      <p:pic>
        <p:nvPicPr>
          <p:cNvPr id="7"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26906920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Youth and Adult Protection Standards</a:t>
            </a:r>
            <a:endParaRPr lang="en-US" dirty="0"/>
          </a:p>
        </p:txBody>
      </p:sp>
      <p:sp>
        <p:nvSpPr>
          <p:cNvPr id="3" name="Content Placeholder 2"/>
          <p:cNvSpPr>
            <a:spLocks noGrp="1"/>
          </p:cNvSpPr>
          <p:nvPr>
            <p:ph idx="1"/>
          </p:nvPr>
        </p:nvSpPr>
        <p:spPr>
          <a:xfrm>
            <a:off x="381000" y="1447800"/>
            <a:ext cx="7772400" cy="5029200"/>
          </a:xfrm>
        </p:spPr>
        <p:txBody>
          <a:bodyPr/>
          <a:lstStyle/>
          <a:p>
            <a:r>
              <a:rPr lang="en-US" b="1" u="sng" dirty="0" smtClean="0"/>
              <a:t>Transportation </a:t>
            </a:r>
          </a:p>
          <a:p>
            <a:pPr marL="0" indent="0">
              <a:spcBef>
                <a:spcPts val="0"/>
              </a:spcBef>
              <a:buNone/>
            </a:pPr>
            <a:r>
              <a:rPr lang="en-US" dirty="0" smtClean="0"/>
              <a:t>	</a:t>
            </a:r>
            <a:r>
              <a:rPr lang="en-US" sz="2400" dirty="0" smtClean="0"/>
              <a:t> - Must meet for departure at a designated </a:t>
            </a:r>
          </a:p>
          <a:p>
            <a:pPr marL="0" indent="0">
              <a:spcBef>
                <a:spcPts val="0"/>
              </a:spcBef>
              <a:buNone/>
            </a:pPr>
            <a:r>
              <a:rPr lang="en-US" sz="2400" dirty="0"/>
              <a:t>	</a:t>
            </a:r>
            <a:r>
              <a:rPr lang="en-US" sz="2400" dirty="0" smtClean="0"/>
              <a:t>   location.</a:t>
            </a:r>
          </a:p>
          <a:p>
            <a:pPr marL="0" indent="0">
              <a:spcBef>
                <a:spcPts val="0"/>
              </a:spcBef>
              <a:buNone/>
            </a:pPr>
            <a:endParaRPr lang="en-US" sz="2400" dirty="0" smtClean="0"/>
          </a:p>
          <a:p>
            <a:pPr marL="0" indent="0">
              <a:spcBef>
                <a:spcPts val="0"/>
              </a:spcBef>
              <a:buNone/>
            </a:pPr>
            <a:r>
              <a:rPr lang="en-US" sz="2400" dirty="0"/>
              <a:t>	</a:t>
            </a:r>
            <a:r>
              <a:rPr lang="en-US" sz="2400" dirty="0" smtClean="0"/>
              <a:t>-  Pre-arranged schedule </a:t>
            </a:r>
          </a:p>
          <a:p>
            <a:pPr marL="0" indent="0">
              <a:spcBef>
                <a:spcPts val="0"/>
              </a:spcBef>
              <a:buNone/>
            </a:pPr>
            <a:r>
              <a:rPr lang="en-US" sz="2400" dirty="0"/>
              <a:t>	 </a:t>
            </a:r>
            <a:r>
              <a:rPr lang="en-US" sz="2400" dirty="0" smtClean="0"/>
              <a:t>  should be developed </a:t>
            </a:r>
          </a:p>
          <a:p>
            <a:pPr marL="0" indent="0">
              <a:spcBef>
                <a:spcPts val="0"/>
              </a:spcBef>
              <a:buNone/>
            </a:pPr>
            <a:r>
              <a:rPr lang="en-US" sz="2400" dirty="0" smtClean="0"/>
              <a:t>	   with periodic checkpoint</a:t>
            </a:r>
            <a:endParaRPr lang="en-US" sz="2400" b="1" dirty="0"/>
          </a:p>
          <a:p>
            <a:pPr marL="0" indent="0">
              <a:spcBef>
                <a:spcPts val="0"/>
              </a:spcBef>
              <a:buNone/>
            </a:pPr>
            <a:endParaRPr lang="en-US" b="1" dirty="0"/>
          </a:p>
        </p:txBody>
      </p:sp>
      <p:pic>
        <p:nvPicPr>
          <p:cNvPr id="4098" name="Picture 2" descr="C:\Documents and Settings\bbatiste\Local Settings\Temporary Internet Files\Content.IE5\D5W5B0ZA\MP90040312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1694" y="2667000"/>
            <a:ext cx="3302914" cy="2209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image2.png"/>
          <p:cNvPicPr>
            <a:picLocks noChangeAspect="1"/>
          </p:cNvPicPr>
          <p:nvPr/>
        </p:nvPicPr>
        <p:blipFill>
          <a:blip r:embed="rId4"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480436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017587"/>
          </a:xfrm>
        </p:spPr>
        <p:txBody>
          <a:bodyPr>
            <a:noAutofit/>
          </a:bodyPr>
          <a:lstStyle/>
          <a:p>
            <a:pPr algn="l"/>
            <a:r>
              <a:rPr lang="en-US" sz="3600" dirty="0" smtClean="0"/>
              <a:t>Reporting Suspected Abuse or Neglect</a:t>
            </a:r>
            <a:endParaRPr lang="en-US" sz="3600" dirty="0"/>
          </a:p>
        </p:txBody>
      </p:sp>
      <p:sp>
        <p:nvSpPr>
          <p:cNvPr id="3" name="Content Placeholder 2"/>
          <p:cNvSpPr>
            <a:spLocks noGrp="1"/>
          </p:cNvSpPr>
          <p:nvPr>
            <p:ph idx="1"/>
          </p:nvPr>
        </p:nvSpPr>
        <p:spPr>
          <a:xfrm>
            <a:off x="152400" y="914400"/>
            <a:ext cx="8991600" cy="4530725"/>
          </a:xfrm>
        </p:spPr>
        <p:txBody>
          <a:bodyPr/>
          <a:lstStyle/>
          <a:p>
            <a:pPr marL="0" indent="0">
              <a:spcBef>
                <a:spcPts val="0"/>
              </a:spcBef>
              <a:buNone/>
            </a:pPr>
            <a:r>
              <a:rPr lang="en-US" sz="2200" dirty="0" smtClean="0"/>
              <a:t>The Arkansas Child Maltreatment Act </a:t>
            </a:r>
            <a:r>
              <a:rPr lang="en-US" sz="2200" b="1" dirty="0" smtClean="0">
                <a:solidFill>
                  <a:srgbClr val="FF0000"/>
                </a:solidFill>
              </a:rPr>
              <a:t>legally requires </a:t>
            </a:r>
            <a:r>
              <a:rPr lang="en-US" sz="2200" dirty="0" smtClean="0"/>
              <a:t>certain professions to report suspected abuse and/or neglect.</a:t>
            </a:r>
            <a:endParaRPr lang="en-US" sz="2400" dirty="0" smtClean="0"/>
          </a:p>
          <a:p>
            <a:pPr marL="685800">
              <a:spcBef>
                <a:spcPts val="0"/>
              </a:spcBef>
              <a:buFont typeface="Wingdings" pitchFamily="2" charset="2"/>
              <a:buChar char="§"/>
            </a:pPr>
            <a:r>
              <a:rPr lang="en-US" sz="2200" b="1" u="sng" dirty="0" smtClean="0"/>
              <a:t>Mandated Reporters-</a:t>
            </a:r>
          </a:p>
          <a:p>
            <a:pPr indent="0">
              <a:spcBef>
                <a:spcPts val="0"/>
              </a:spcBef>
              <a:buNone/>
            </a:pPr>
            <a:r>
              <a:rPr lang="en-US" sz="2200" dirty="0"/>
              <a:t>	</a:t>
            </a:r>
            <a:r>
              <a:rPr lang="en-US" sz="2200" dirty="0" smtClean="0"/>
              <a:t>- </a:t>
            </a:r>
            <a:r>
              <a:rPr lang="en-US" sz="2200" b="1" dirty="0" smtClean="0">
                <a:solidFill>
                  <a:srgbClr val="FF0000"/>
                </a:solidFill>
              </a:rPr>
              <a:t>Volunteers Leaders of the 4-H Program are Mandated 	Reporters</a:t>
            </a:r>
          </a:p>
          <a:p>
            <a:pPr indent="0">
              <a:spcBef>
                <a:spcPts val="0"/>
              </a:spcBef>
              <a:buNone/>
            </a:pPr>
            <a:r>
              <a:rPr lang="en-US" sz="2200" dirty="0"/>
              <a:t> </a:t>
            </a:r>
            <a:r>
              <a:rPr lang="en-US" sz="2200" dirty="0" smtClean="0"/>
              <a:t>      -  Must report if you have “reasonable cause to </a:t>
            </a:r>
          </a:p>
          <a:p>
            <a:pPr indent="0">
              <a:spcBef>
                <a:spcPts val="0"/>
              </a:spcBef>
              <a:buNone/>
            </a:pPr>
            <a:r>
              <a:rPr lang="en-US" sz="2200" dirty="0"/>
              <a:t> </a:t>
            </a:r>
            <a:r>
              <a:rPr lang="en-US" sz="2200" dirty="0" smtClean="0"/>
              <a:t>         suspect” that a child has been abused.</a:t>
            </a:r>
          </a:p>
          <a:p>
            <a:pPr indent="0">
              <a:spcBef>
                <a:spcPts val="0"/>
              </a:spcBef>
              <a:buNone/>
            </a:pPr>
            <a:r>
              <a:rPr lang="en-US" sz="2200" dirty="0" smtClean="0"/>
              <a:t>       -  Call the Child Abuse Hotline, 1-800-482-5964</a:t>
            </a:r>
          </a:p>
          <a:p>
            <a:pPr indent="0">
              <a:spcBef>
                <a:spcPts val="0"/>
              </a:spcBef>
              <a:buNone/>
            </a:pPr>
            <a:r>
              <a:rPr lang="en-US" sz="2200" dirty="0"/>
              <a:t> </a:t>
            </a:r>
            <a:r>
              <a:rPr lang="en-US" sz="2200" dirty="0" smtClean="0"/>
              <a:t>      -  The Act also protects mandated reporters who </a:t>
            </a:r>
          </a:p>
          <a:p>
            <a:pPr indent="0">
              <a:spcBef>
                <a:spcPts val="0"/>
              </a:spcBef>
              <a:buNone/>
            </a:pPr>
            <a:r>
              <a:rPr lang="en-US" sz="2200" dirty="0"/>
              <a:t> </a:t>
            </a:r>
            <a:r>
              <a:rPr lang="en-US" sz="2200" dirty="0" smtClean="0"/>
              <a:t>          report in good faith from criminal and civil liabilities.</a:t>
            </a:r>
          </a:p>
          <a:p>
            <a:pPr indent="0">
              <a:spcBef>
                <a:spcPts val="0"/>
              </a:spcBef>
              <a:buNone/>
            </a:pPr>
            <a:r>
              <a:rPr lang="en-US" sz="2200" dirty="0"/>
              <a:t> </a:t>
            </a:r>
            <a:r>
              <a:rPr lang="en-US" sz="2200" dirty="0" smtClean="0"/>
              <a:t>      -  Your name will not be released when you report.</a:t>
            </a:r>
          </a:p>
          <a:p>
            <a:pPr marL="685800">
              <a:spcBef>
                <a:spcPts val="0"/>
              </a:spcBef>
              <a:buFont typeface="Wingdings" pitchFamily="2" charset="2"/>
              <a:buChar char="§"/>
            </a:pPr>
            <a:r>
              <a:rPr lang="en-US" sz="2200" b="1" dirty="0" smtClean="0"/>
              <a:t>In addition, you must notify Event Coordinator</a:t>
            </a:r>
            <a:r>
              <a:rPr lang="en-US" sz="2200" dirty="0" smtClean="0"/>
              <a:t>.</a:t>
            </a:r>
          </a:p>
        </p:txBody>
      </p:sp>
      <p:pic>
        <p:nvPicPr>
          <p:cNvPr id="7"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9216664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229600" cy="2514600"/>
          </a:xfrm>
        </p:spPr>
        <p:txBody>
          <a:bodyPr>
            <a:normAutofit fontScale="90000"/>
          </a:bodyPr>
          <a:lstStyle/>
          <a:p>
            <a:r>
              <a:rPr lang="en-US" dirty="0" smtClean="0"/>
              <a:t>Arkansas 4-H</a:t>
            </a:r>
            <a:br>
              <a:rPr lang="en-US" dirty="0" smtClean="0"/>
            </a:br>
            <a:r>
              <a:rPr lang="en-US" sz="4400" cap="none" dirty="0" smtClean="0"/>
              <a:t>Chaperone </a:t>
            </a:r>
            <a:r>
              <a:rPr lang="en-US" sz="4400" cap="none" dirty="0" smtClean="0"/>
              <a:t>Training</a:t>
            </a:r>
            <a:br>
              <a:rPr lang="en-US" sz="4400" cap="none" dirty="0" smtClean="0"/>
            </a:br>
            <a:r>
              <a:rPr lang="en-US" sz="4400" cap="none" dirty="0" smtClean="0"/>
              <a:t>Part 4</a:t>
            </a:r>
            <a:br>
              <a:rPr lang="en-US" sz="4400" cap="none" dirty="0" smtClean="0"/>
            </a:br>
            <a:r>
              <a:rPr lang="en-US" dirty="0" smtClean="0"/>
              <a:t>Health &amp; Safety</a:t>
            </a:r>
            <a:endParaRPr lang="en-US" dirty="0"/>
          </a:p>
        </p:txBody>
      </p:sp>
      <p:sp>
        <p:nvSpPr>
          <p:cNvPr id="3" name="Subtitle 2"/>
          <p:cNvSpPr>
            <a:spLocks noGrp="1"/>
          </p:cNvSpPr>
          <p:nvPr>
            <p:ph type="subTitle" idx="1"/>
          </p:nvPr>
        </p:nvSpPr>
        <p:spPr>
          <a:xfrm>
            <a:off x="1371600" y="3581400"/>
            <a:ext cx="6400800" cy="914400"/>
          </a:xfrm>
        </p:spPr>
        <p:txBody>
          <a:bodyPr>
            <a:normAutofit/>
          </a:bodyPr>
          <a:lstStyle/>
          <a:p>
            <a:r>
              <a:rPr lang="en-US" sz="3900" dirty="0" smtClean="0"/>
              <a:t>Volunteer Training Series</a:t>
            </a:r>
          </a:p>
          <a:p>
            <a:endParaRPr lang="en-US" dirty="0" smtClean="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993868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Objectives</a:t>
            </a:r>
            <a:endParaRPr lang="en-US" dirty="0"/>
          </a:p>
        </p:txBody>
      </p:sp>
      <p:sp>
        <p:nvSpPr>
          <p:cNvPr id="3" name="Content Placeholder 2"/>
          <p:cNvSpPr>
            <a:spLocks noGrp="1"/>
          </p:cNvSpPr>
          <p:nvPr>
            <p:ph idx="1"/>
          </p:nvPr>
        </p:nvSpPr>
        <p:spPr/>
        <p:txBody>
          <a:bodyPr/>
          <a:lstStyle/>
          <a:p>
            <a:r>
              <a:rPr lang="en-US" dirty="0" smtClean="0"/>
              <a:t>Increased knowledge of safe camping/overnight  stay principles</a:t>
            </a:r>
          </a:p>
          <a:p>
            <a:pPr marL="0" indent="0">
              <a:buNone/>
            </a:pPr>
            <a:endParaRPr lang="en-US" dirty="0" smtClean="0"/>
          </a:p>
          <a:p>
            <a:r>
              <a:rPr lang="en-US" dirty="0" smtClean="0"/>
              <a:t>Understanding health and safety requirements during 4-H events</a:t>
            </a:r>
          </a:p>
          <a:p>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959889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Putting Safety First	</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Each year, 8,000 children die from preventable accidents, and 50,000 more are permanently disabled.  </a:t>
            </a:r>
          </a:p>
          <a:p>
            <a:r>
              <a:rPr lang="en-US" dirty="0" smtClean="0"/>
              <a:t>One in four children under the age of 15 require medical attention due to accidents, fires, burns, drowning, falls, poisoning, and choking.</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2085685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Handling Emergencies </a:t>
            </a:r>
            <a:br>
              <a:rPr lang="en-US" dirty="0" smtClean="0"/>
            </a:br>
            <a:r>
              <a:rPr lang="en-US" dirty="0" smtClean="0"/>
              <a:t>Before They Happen</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Discuss emergency procedures with staff</a:t>
            </a:r>
          </a:p>
          <a:p>
            <a:r>
              <a:rPr lang="en-US" dirty="0" smtClean="0"/>
              <a:t>Identify emergency trained staff.</a:t>
            </a:r>
          </a:p>
          <a:p>
            <a:r>
              <a:rPr lang="en-US" dirty="0" smtClean="0"/>
              <a:t>Know where the first aid kit is located.</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6666399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Handling Emergencies </a:t>
            </a:r>
            <a:br>
              <a:rPr lang="en-US" dirty="0" smtClean="0"/>
            </a:br>
            <a:r>
              <a:rPr lang="en-US" dirty="0" smtClean="0"/>
              <a:t>Before they Happen</a:t>
            </a:r>
            <a:endParaRPr lang="en-US" dirty="0"/>
          </a:p>
        </p:txBody>
      </p:sp>
      <p:sp>
        <p:nvSpPr>
          <p:cNvPr id="3" name="Content Placeholder 2"/>
          <p:cNvSpPr>
            <a:spLocks noGrp="1"/>
          </p:cNvSpPr>
          <p:nvPr>
            <p:ph idx="1"/>
          </p:nvPr>
        </p:nvSpPr>
        <p:spPr>
          <a:xfrm>
            <a:off x="457200" y="1447800"/>
            <a:ext cx="8229600" cy="4525963"/>
          </a:xfrm>
        </p:spPr>
        <p:txBody>
          <a:bodyPr/>
          <a:lstStyle/>
          <a:p>
            <a:endParaRPr lang="en-US" dirty="0" smtClean="0"/>
          </a:p>
          <a:p>
            <a:r>
              <a:rPr lang="en-US" dirty="0" smtClean="0"/>
              <a:t>Know where emergency numbers can be found.</a:t>
            </a:r>
          </a:p>
          <a:p>
            <a:r>
              <a:rPr lang="en-US" dirty="0" smtClean="0"/>
              <a:t>Know the best route to each hospital.</a:t>
            </a:r>
          </a:p>
          <a:p>
            <a:r>
              <a:rPr lang="en-US" dirty="0" smtClean="0"/>
              <a:t>Be familiar with any special medical conditions of campers.</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83637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Ages &amp; Stages</a:t>
            </a:r>
            <a:endParaRPr lang="en-US" dirty="0"/>
          </a:p>
        </p:txBody>
      </p:sp>
      <p:sp>
        <p:nvSpPr>
          <p:cNvPr id="3" name="Content Placeholder 2"/>
          <p:cNvSpPr>
            <a:spLocks noGrp="1"/>
          </p:cNvSpPr>
          <p:nvPr>
            <p:ph idx="1"/>
          </p:nvPr>
        </p:nvSpPr>
        <p:spPr>
          <a:xfrm>
            <a:off x="762000" y="1600200"/>
            <a:ext cx="4800600" cy="4525963"/>
          </a:xfrm>
        </p:spPr>
        <p:txBody>
          <a:bodyPr/>
          <a:lstStyle/>
          <a:p>
            <a:pPr>
              <a:buNone/>
            </a:pPr>
            <a:r>
              <a:rPr lang="en-US" dirty="0" smtClean="0">
                <a:latin typeface="+mj-lt"/>
              </a:rPr>
              <a:t>Age considerations-</a:t>
            </a:r>
          </a:p>
          <a:p>
            <a:r>
              <a:rPr lang="en-US" dirty="0" smtClean="0">
                <a:latin typeface="+mj-lt"/>
              </a:rPr>
              <a:t>9-11</a:t>
            </a:r>
          </a:p>
          <a:p>
            <a:r>
              <a:rPr lang="en-US" dirty="0" smtClean="0">
                <a:latin typeface="+mj-lt"/>
              </a:rPr>
              <a:t>12-14</a:t>
            </a:r>
          </a:p>
          <a:p>
            <a:r>
              <a:rPr lang="en-US" dirty="0" smtClean="0">
                <a:latin typeface="+mj-lt"/>
              </a:rPr>
              <a:t>15-18</a:t>
            </a:r>
            <a:endParaRPr lang="en-US" dirty="0">
              <a:latin typeface="+mj-lt"/>
            </a:endParaRPr>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Emergencies</a:t>
            </a:r>
            <a:endParaRPr lang="en-US" dirty="0"/>
          </a:p>
        </p:txBody>
      </p:sp>
      <p:sp>
        <p:nvSpPr>
          <p:cNvPr id="3" name="Content Placeholder 2"/>
          <p:cNvSpPr>
            <a:spLocks noGrp="1"/>
          </p:cNvSpPr>
          <p:nvPr>
            <p:ph sz="half" idx="1"/>
          </p:nvPr>
        </p:nvSpPr>
        <p:spPr/>
        <p:txBody>
          <a:bodyPr>
            <a:normAutofit/>
          </a:bodyPr>
          <a:lstStyle/>
          <a:p>
            <a:r>
              <a:rPr lang="en-US" dirty="0" smtClean="0"/>
              <a:t>Take prompt, appropriate action</a:t>
            </a:r>
          </a:p>
          <a:p>
            <a:r>
              <a:rPr lang="en-US" dirty="0" smtClean="0"/>
              <a:t>Assess the condition of the victim</a:t>
            </a:r>
          </a:p>
          <a:p>
            <a:r>
              <a:rPr lang="en-US" dirty="0" smtClean="0"/>
              <a:t>Call or send for help if needed</a:t>
            </a:r>
          </a:p>
        </p:txBody>
      </p:sp>
      <p:sp>
        <p:nvSpPr>
          <p:cNvPr id="6" name="Content Placeholder 5"/>
          <p:cNvSpPr>
            <a:spLocks noGrp="1"/>
          </p:cNvSpPr>
          <p:nvPr>
            <p:ph sz="half" idx="2"/>
          </p:nvPr>
        </p:nvSpPr>
        <p:spPr/>
        <p:txBody>
          <a:bodyPr>
            <a:normAutofit/>
          </a:bodyPr>
          <a:lstStyle/>
          <a:p>
            <a:r>
              <a:rPr lang="en-US" dirty="0" smtClean="0"/>
              <a:t>Inform the lead 4-H professional</a:t>
            </a:r>
          </a:p>
          <a:p>
            <a:r>
              <a:rPr lang="en-US" dirty="0" smtClean="0"/>
              <a:t>Clear the scene.</a:t>
            </a:r>
          </a:p>
          <a:p>
            <a:endParaRPr lang="en-US" dirty="0"/>
          </a:p>
        </p:txBody>
      </p:sp>
      <p:pic>
        <p:nvPicPr>
          <p:cNvPr id="7"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0623685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Management</a:t>
            </a:r>
            <a:endParaRPr lang="en-US" dirty="0"/>
          </a:p>
        </p:txBody>
      </p:sp>
      <p:sp>
        <p:nvSpPr>
          <p:cNvPr id="3" name="Content Placeholder 2"/>
          <p:cNvSpPr>
            <a:spLocks noGrp="1"/>
          </p:cNvSpPr>
          <p:nvPr>
            <p:ph sz="half" idx="1"/>
          </p:nvPr>
        </p:nvSpPr>
        <p:spPr/>
        <p:txBody>
          <a:bodyPr>
            <a:normAutofit/>
          </a:bodyPr>
          <a:lstStyle/>
          <a:p>
            <a:r>
              <a:rPr lang="en-US" dirty="0" smtClean="0"/>
              <a:t>Notify the lead Extension staff involved with the event.</a:t>
            </a:r>
          </a:p>
          <a:p>
            <a:r>
              <a:rPr lang="en-US" dirty="0" smtClean="0"/>
              <a:t>Identify witnesses.</a:t>
            </a:r>
          </a:p>
          <a:p>
            <a:r>
              <a:rPr lang="en-US" dirty="0" smtClean="0"/>
              <a:t>Preserve physical evidence.</a:t>
            </a:r>
          </a:p>
        </p:txBody>
      </p:sp>
      <p:sp>
        <p:nvSpPr>
          <p:cNvPr id="6" name="Content Placeholder 5"/>
          <p:cNvSpPr>
            <a:spLocks noGrp="1"/>
          </p:cNvSpPr>
          <p:nvPr>
            <p:ph sz="half" idx="2"/>
          </p:nvPr>
        </p:nvSpPr>
        <p:spPr/>
        <p:txBody>
          <a:bodyPr>
            <a:normAutofit/>
          </a:bodyPr>
          <a:lstStyle/>
          <a:p>
            <a:r>
              <a:rPr lang="en-US" dirty="0" smtClean="0"/>
              <a:t>Make  a written record of what happened immediately.  </a:t>
            </a:r>
          </a:p>
          <a:p>
            <a:r>
              <a:rPr lang="en-US" dirty="0" smtClean="0"/>
              <a:t>Only talk about the facts.</a:t>
            </a:r>
          </a:p>
          <a:p>
            <a:endParaRPr lang="en-US" dirty="0"/>
          </a:p>
        </p:txBody>
      </p:sp>
      <p:pic>
        <p:nvPicPr>
          <p:cNvPr id="7"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684124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304800" y="1600200"/>
            <a:ext cx="8382000" cy="4525963"/>
          </a:xfrm>
        </p:spPr>
        <p:txBody>
          <a:bodyPr>
            <a:normAutofit fontScale="92500" lnSpcReduction="20000"/>
          </a:bodyPr>
          <a:lstStyle/>
          <a:p>
            <a:r>
              <a:rPr lang="en-US" sz="2800" dirty="0" smtClean="0"/>
              <a:t>Child Abuse – The Hidden Bruises:  AACAP Facts for Families #5.  July 2004.  Washington, D.C.: American Academy of Child and Adolescent Psychiatry.  Retrieved at:</a:t>
            </a:r>
          </a:p>
          <a:p>
            <a:pPr>
              <a:buNone/>
            </a:pPr>
            <a:r>
              <a:rPr lang="en-US" sz="2400" dirty="0" smtClean="0">
                <a:hlinkClick r:id="rId3"/>
              </a:rPr>
              <a:t>http://www.aacap.org/publications/factsfam/chldabus.htm</a:t>
            </a:r>
            <a:endParaRPr lang="en-US" sz="2400" dirty="0" smtClean="0"/>
          </a:p>
          <a:p>
            <a:r>
              <a:rPr lang="en-US" sz="2600" dirty="0" smtClean="0"/>
              <a:t>Child Sexual Abuse:  AACAP Facts for Families #9.  July 2004.  Washington, D.C.: American Academy of Child and Adolescent Psychiatry.  Retrieved at:</a:t>
            </a:r>
          </a:p>
          <a:p>
            <a:pPr>
              <a:buNone/>
            </a:pPr>
            <a:r>
              <a:rPr lang="en-US" sz="2200" dirty="0" smtClean="0">
                <a:hlinkClick r:id="rId4"/>
              </a:rPr>
              <a:t>http://www.aacap.org/publications/factsfam/sexabuse.htm</a:t>
            </a:r>
            <a:endParaRPr lang="en-US" sz="2200" dirty="0" smtClean="0"/>
          </a:p>
          <a:p>
            <a:r>
              <a:rPr lang="en-US" sz="2600" dirty="0" smtClean="0"/>
              <a:t>Discipline:  AACAP Facts for Families #43.  April 2001.  Washington, D.C.: American Academy of Child and Adolescent Psychiatry.  Retrieved at:</a:t>
            </a:r>
          </a:p>
          <a:p>
            <a:pPr>
              <a:buNone/>
            </a:pPr>
            <a:r>
              <a:rPr lang="en-US" sz="2200" dirty="0" smtClean="0">
                <a:hlinkClick r:id="rId5"/>
              </a:rPr>
              <a:t>http://www.aacap.org/publications/factsfam/discplin.htm</a:t>
            </a:r>
            <a:endParaRPr lang="en-US" sz="2200" dirty="0" smtClean="0"/>
          </a:p>
          <a:p>
            <a:pPr>
              <a:buNone/>
            </a:pPr>
            <a:endParaRPr lang="en-US" sz="2200" dirty="0" smtClean="0"/>
          </a:p>
        </p:txBody>
      </p:sp>
    </p:spTree>
    <p:extLst>
      <p:ext uri="{BB962C8B-B14F-4D97-AF65-F5344CB8AC3E}">
        <p14:creationId xmlns:p14="http://schemas.microsoft.com/office/powerpoint/2010/main" val="12850320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200" dirty="0" smtClean="0"/>
              <a:t>Guidelines for Accidents &amp; Illnesses, Georgia 4-H.  Retrieved at:</a:t>
            </a:r>
          </a:p>
          <a:p>
            <a:pPr>
              <a:buNone/>
            </a:pPr>
            <a:r>
              <a:rPr lang="en-US" sz="1800" dirty="0" smtClean="0">
                <a:hlinkClick r:id="rId3"/>
              </a:rPr>
              <a:t>http://www.georgia4h.org/public/more/guidebook/accident&amp;illnessguidelines.html</a:t>
            </a:r>
            <a:endParaRPr lang="en-US" sz="2200" dirty="0" smtClean="0"/>
          </a:p>
          <a:p>
            <a:r>
              <a:rPr lang="en-US" sz="2200" dirty="0" smtClean="0"/>
              <a:t>Heltemes, Bill.  New 4-H Club Leaders Lesson Four:  4-H Events and Activities; 4-H Record Books; Parent Involvement; Child Behavior.  Gainesville, FL: University of Florida 4-H Youth Development</a:t>
            </a:r>
          </a:p>
          <a:p>
            <a:r>
              <a:rPr lang="en-US" sz="2200" dirty="0" smtClean="0"/>
              <a:t>Heltemes, Bill.  New 4-H Club Leaders Lesson Five: Legal Issues in Working with Youth; Safety Issues in Working with Youth; Having Fun Working with Youth.  University of Florida 4-H Youth Department.</a:t>
            </a:r>
          </a:p>
        </p:txBody>
      </p:sp>
    </p:spTree>
    <p:extLst>
      <p:ext uri="{BB962C8B-B14F-4D97-AF65-F5344CB8AC3E}">
        <p14:creationId xmlns:p14="http://schemas.microsoft.com/office/powerpoint/2010/main" val="29924483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	</a:t>
            </a:r>
            <a:endParaRPr lang="en-US" dirty="0"/>
          </a:p>
        </p:txBody>
      </p:sp>
      <p:sp>
        <p:nvSpPr>
          <p:cNvPr id="3" name="Content Placeholder 2"/>
          <p:cNvSpPr>
            <a:spLocks noGrp="1"/>
          </p:cNvSpPr>
          <p:nvPr>
            <p:ph idx="1"/>
          </p:nvPr>
        </p:nvSpPr>
        <p:spPr/>
        <p:txBody>
          <a:bodyPr>
            <a:normAutofit fontScale="85000" lnSpcReduction="20000"/>
          </a:bodyPr>
          <a:lstStyle/>
          <a:p>
            <a:r>
              <a:rPr lang="en-US" sz="2600" dirty="0" smtClean="0"/>
              <a:t>Management of Risks and Emergencies: A Workbook for Administrators.  (1993).  Camp Fire Boys and Girls.  Kansas City, MO.</a:t>
            </a:r>
          </a:p>
          <a:p>
            <a:r>
              <a:rPr lang="en-US" sz="2600" dirty="0" smtClean="0"/>
              <a:t>McPhail Gray, Mary (May 1996).  Handling Emergencies, National Network for Child Care’s Connections Newsletter.  College of Human Ecology, Kansas State University.</a:t>
            </a:r>
          </a:p>
          <a:p>
            <a:r>
              <a:rPr lang="en-US" sz="2600" dirty="0" smtClean="0"/>
              <a:t>National GAINS Center</a:t>
            </a:r>
          </a:p>
          <a:p>
            <a:pPr>
              <a:buNone/>
            </a:pPr>
            <a:r>
              <a:rPr lang="en-US" sz="2600" dirty="0" smtClean="0">
                <a:hlinkClick r:id="rId3"/>
              </a:rPr>
              <a:t>http://www.gainsctr.com/curriculum/juvenile/glossary.htm</a:t>
            </a:r>
            <a:endParaRPr lang="en-US" sz="2600" dirty="0" smtClean="0"/>
          </a:p>
          <a:p>
            <a:r>
              <a:rPr lang="en-US" sz="2600" dirty="0" smtClean="0"/>
              <a:t>Responding to Child Sexual Abuse (11/96).  Number 28.  Washington, D.C.: American Academy of Child and Adolescent Psychiatry.  Retrieved at:</a:t>
            </a:r>
          </a:p>
          <a:p>
            <a:pPr>
              <a:buNone/>
            </a:pPr>
            <a:r>
              <a:rPr lang="en-US" sz="2600" dirty="0" smtClean="0">
                <a:hlinkClick r:id="rId4"/>
              </a:rPr>
              <a:t>www.aacap.org/publications/factsfam/rspdabus.htm</a:t>
            </a:r>
            <a:endParaRPr lang="en-US" sz="2600" dirty="0" smtClean="0"/>
          </a:p>
          <a:p>
            <a:r>
              <a:rPr lang="en-US" sz="2600" dirty="0" smtClean="0"/>
              <a:t>Seibold, Sheri.  April 2003.  Child Safety Recommendations for Youth Programs.  Champaign, IL: University of Illinois Extension. </a:t>
            </a:r>
          </a:p>
        </p:txBody>
      </p:sp>
    </p:spTree>
    <p:extLst>
      <p:ext uri="{BB962C8B-B14F-4D97-AF65-F5344CB8AC3E}">
        <p14:creationId xmlns:p14="http://schemas.microsoft.com/office/powerpoint/2010/main" val="35840604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End</a:t>
            </a:r>
            <a:endParaRPr lang="en-US" dirty="0"/>
          </a:p>
        </p:txBody>
      </p:sp>
      <p:sp>
        <p:nvSpPr>
          <p:cNvPr id="5" name="Subtitle 4"/>
          <p:cNvSpPr>
            <a:spLocks noGrp="1"/>
          </p:cNvSpPr>
          <p:nvPr>
            <p:ph type="subTitle" idx="1"/>
          </p:nvPr>
        </p:nvSpPr>
        <p:spPr/>
        <p:txBody>
          <a:bodyPr/>
          <a:lstStyle/>
          <a:p>
            <a:r>
              <a:rPr lang="en-US" dirty="0" smtClean="0"/>
              <a:t>Thank You for your time!</a:t>
            </a:r>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78055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Guiding Principles</a:t>
            </a:r>
            <a:endParaRPr lang="en-US" dirty="0"/>
          </a:p>
        </p:txBody>
      </p:sp>
      <p:sp>
        <p:nvSpPr>
          <p:cNvPr id="3" name="Content Placeholder 2"/>
          <p:cNvSpPr>
            <a:spLocks noGrp="1"/>
          </p:cNvSpPr>
          <p:nvPr>
            <p:ph idx="1"/>
          </p:nvPr>
        </p:nvSpPr>
        <p:spPr>
          <a:xfrm>
            <a:off x="685800" y="1600200"/>
            <a:ext cx="5486400" cy="4525963"/>
          </a:xfrm>
        </p:spPr>
        <p:txBody>
          <a:bodyPr/>
          <a:lstStyle/>
          <a:p>
            <a:r>
              <a:rPr lang="en-US" dirty="0" smtClean="0">
                <a:latin typeface="+mj-lt"/>
              </a:rPr>
              <a:t>Be Present</a:t>
            </a:r>
          </a:p>
          <a:p>
            <a:r>
              <a:rPr lang="en-US" dirty="0" smtClean="0">
                <a:latin typeface="+mj-lt"/>
              </a:rPr>
              <a:t>Choose Your Attitude</a:t>
            </a:r>
          </a:p>
          <a:p>
            <a:r>
              <a:rPr lang="en-US" dirty="0" smtClean="0">
                <a:latin typeface="+mj-lt"/>
              </a:rPr>
              <a:t>Play</a:t>
            </a:r>
          </a:p>
          <a:p>
            <a:r>
              <a:rPr lang="en-US" dirty="0" smtClean="0">
                <a:latin typeface="+mj-lt"/>
              </a:rPr>
              <a:t>Make Their Day</a:t>
            </a:r>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3352800"/>
          </a:xfrm>
        </p:spPr>
        <p:txBody>
          <a:bodyPr>
            <a:normAutofit/>
          </a:bodyPr>
          <a:lstStyle/>
          <a:p>
            <a:r>
              <a:rPr lang="en-US" dirty="0" smtClean="0"/>
              <a:t>Arkansas 4-H</a:t>
            </a:r>
            <a:br>
              <a:rPr lang="en-US" dirty="0" smtClean="0"/>
            </a:br>
            <a:r>
              <a:rPr lang="en-US" sz="4400" cap="none" dirty="0" smtClean="0"/>
              <a:t>Chaperone </a:t>
            </a:r>
            <a:r>
              <a:rPr lang="en-US" sz="4400" cap="none" dirty="0" smtClean="0"/>
              <a:t>Training</a:t>
            </a:r>
            <a:br>
              <a:rPr lang="en-US" sz="4400" cap="none" dirty="0" smtClean="0"/>
            </a:br>
            <a:r>
              <a:rPr lang="en-US" sz="4400" cap="none" dirty="0" smtClean="0"/>
              <a:t>Part 2</a:t>
            </a:r>
            <a:br>
              <a:rPr lang="en-US" sz="4400" cap="none" dirty="0" smtClean="0"/>
            </a:br>
            <a:r>
              <a:rPr lang="en-US" sz="4400" cap="none" dirty="0" smtClean="0"/>
              <a:t>Behavior Management</a:t>
            </a:r>
            <a:endParaRPr lang="en-US" dirty="0"/>
          </a:p>
        </p:txBody>
      </p:sp>
      <p:sp>
        <p:nvSpPr>
          <p:cNvPr id="3" name="Subtitle 2"/>
          <p:cNvSpPr>
            <a:spLocks noGrp="1"/>
          </p:cNvSpPr>
          <p:nvPr>
            <p:ph type="subTitle" idx="1"/>
          </p:nvPr>
        </p:nvSpPr>
        <p:spPr>
          <a:xfrm>
            <a:off x="1371600" y="3581400"/>
            <a:ext cx="6400800" cy="990600"/>
          </a:xfrm>
        </p:spPr>
        <p:txBody>
          <a:bodyPr>
            <a:normAutofit/>
          </a:bodyPr>
          <a:lstStyle/>
          <a:p>
            <a:r>
              <a:rPr lang="en-US" sz="3900" dirty="0" smtClean="0"/>
              <a:t>Volunteer Training Series</a:t>
            </a:r>
          </a:p>
          <a:p>
            <a:endParaRPr lang="en-US" dirty="0" smtClean="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239639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Objective</a:t>
            </a:r>
            <a:endParaRPr lang="en-US" dirty="0"/>
          </a:p>
        </p:txBody>
      </p:sp>
      <p:sp>
        <p:nvSpPr>
          <p:cNvPr id="3" name="Content Placeholder 2"/>
          <p:cNvSpPr>
            <a:spLocks noGrp="1"/>
          </p:cNvSpPr>
          <p:nvPr>
            <p:ph idx="1"/>
          </p:nvPr>
        </p:nvSpPr>
        <p:spPr/>
        <p:txBody>
          <a:bodyPr/>
          <a:lstStyle/>
          <a:p>
            <a:r>
              <a:rPr lang="en-US" dirty="0" smtClean="0"/>
              <a:t>Increase knowledge of 4-H Behavior Management with youth</a:t>
            </a:r>
          </a:p>
          <a:p>
            <a:r>
              <a:rPr lang="en-US" dirty="0" smtClean="0"/>
              <a:t>Understanding your role as volunteer leader chaperoning children at a 4-H event</a:t>
            </a:r>
          </a:p>
          <a:p>
            <a:r>
              <a:rPr lang="en-US" dirty="0" smtClean="0"/>
              <a:t>To gain knowledge on behavior considerations with 4-H members </a:t>
            </a:r>
          </a:p>
          <a:p>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9639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Boundaries</a:t>
            </a:r>
            <a:endParaRPr lang="en-US" dirty="0"/>
          </a:p>
        </p:txBody>
      </p:sp>
      <p:sp>
        <p:nvSpPr>
          <p:cNvPr id="3" name="Content Placeholder 2"/>
          <p:cNvSpPr>
            <a:spLocks noGrp="1"/>
          </p:cNvSpPr>
          <p:nvPr>
            <p:ph idx="1"/>
          </p:nvPr>
        </p:nvSpPr>
        <p:spPr/>
        <p:txBody>
          <a:bodyPr/>
          <a:lstStyle/>
          <a:p>
            <a:r>
              <a:rPr lang="en-US" dirty="0" smtClean="0"/>
              <a:t>Boundaries must be defined</a:t>
            </a:r>
          </a:p>
          <a:p>
            <a:r>
              <a:rPr lang="en-US" dirty="0" smtClean="0"/>
              <a:t>Freedom &amp; limits vary with each child</a:t>
            </a:r>
          </a:p>
          <a:p>
            <a:r>
              <a:rPr lang="en-US" dirty="0" smtClean="0"/>
              <a:t>Limits should be few &amp; enforceable</a:t>
            </a:r>
          </a:p>
          <a:p>
            <a:r>
              <a:rPr lang="en-US" dirty="0" smtClean="0"/>
              <a:t>The child should make decisions within the boundaries</a:t>
            </a:r>
          </a:p>
          <a:p>
            <a:endParaRPr lang="en-US" dirty="0"/>
          </a:p>
        </p:txBody>
      </p:sp>
      <p:pic>
        <p:nvPicPr>
          <p:cNvPr id="6"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3984608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sz="half" idx="1"/>
          </p:nvPr>
        </p:nvSpPr>
        <p:spPr/>
        <p:txBody>
          <a:bodyPr>
            <a:normAutofit/>
          </a:bodyPr>
          <a:lstStyle/>
          <a:p>
            <a:r>
              <a:rPr lang="en-US" dirty="0" smtClean="0"/>
              <a:t>Serve as expectations of behavior</a:t>
            </a:r>
          </a:p>
          <a:p>
            <a:r>
              <a:rPr lang="en-US" dirty="0" smtClean="0"/>
              <a:t>Be clear</a:t>
            </a:r>
          </a:p>
          <a:p>
            <a:r>
              <a:rPr lang="en-US" dirty="0" smtClean="0"/>
              <a:t>Be limited</a:t>
            </a:r>
          </a:p>
          <a:p>
            <a:r>
              <a:rPr lang="en-US" dirty="0" smtClean="0"/>
              <a:t>Be enforceable</a:t>
            </a:r>
          </a:p>
          <a:p>
            <a:endParaRPr lang="en-US" dirty="0"/>
          </a:p>
        </p:txBody>
      </p:sp>
      <p:sp>
        <p:nvSpPr>
          <p:cNvPr id="6" name="Content Placeholder 5"/>
          <p:cNvSpPr>
            <a:spLocks noGrp="1"/>
          </p:cNvSpPr>
          <p:nvPr>
            <p:ph sz="half" idx="2"/>
          </p:nvPr>
        </p:nvSpPr>
        <p:spPr/>
        <p:txBody>
          <a:bodyPr>
            <a:normAutofit/>
          </a:bodyPr>
          <a:lstStyle/>
          <a:p>
            <a:r>
              <a:rPr lang="en-US" dirty="0" smtClean="0"/>
              <a:t>Use the 4-H member code of conduct</a:t>
            </a:r>
          </a:p>
          <a:p>
            <a:r>
              <a:rPr lang="en-US" dirty="0" smtClean="0"/>
              <a:t>Be age appropriate</a:t>
            </a:r>
          </a:p>
          <a:p>
            <a:r>
              <a:rPr lang="en-US" dirty="0" smtClean="0"/>
              <a:t>Involve youth in setting</a:t>
            </a:r>
          </a:p>
          <a:p>
            <a:r>
              <a:rPr lang="en-US" dirty="0" smtClean="0"/>
              <a:t>Will not cover everything</a:t>
            </a:r>
          </a:p>
          <a:p>
            <a:endParaRPr lang="en-US" dirty="0"/>
          </a:p>
        </p:txBody>
      </p:sp>
      <p:pic>
        <p:nvPicPr>
          <p:cNvPr id="7" name="Picture 2" descr="image2.png"/>
          <p:cNvPicPr>
            <a:picLocks noChangeAspect="1"/>
          </p:cNvPicPr>
          <p:nvPr/>
        </p:nvPicPr>
        <p:blipFill>
          <a:blip r:embed="rId3" cstate="print"/>
          <a:srcRect/>
          <a:stretch>
            <a:fillRect/>
          </a:stretch>
        </p:blipFill>
        <p:spPr bwMode="auto">
          <a:xfrm>
            <a:off x="0" y="4851925"/>
            <a:ext cx="9144000" cy="2006075"/>
          </a:xfrm>
          <a:prstGeom prst="rect">
            <a:avLst/>
          </a:prstGeom>
          <a:noFill/>
          <a:ln w="12700" cap="flat" cmpd="sng">
            <a:noFill/>
            <a:prstDash val="solid"/>
            <a:miter lim="0"/>
            <a:headEnd type="none" w="med" len="med"/>
            <a:tailEnd type="none" w="med" len="med"/>
          </a:ln>
          <a:effectLst/>
        </p:spPr>
      </p:pic>
    </p:spTree>
    <p:extLst>
      <p:ext uri="{BB962C8B-B14F-4D97-AF65-F5344CB8AC3E}">
        <p14:creationId xmlns:p14="http://schemas.microsoft.com/office/powerpoint/2010/main" val="1219906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TotalTime>
  <Words>5945</Words>
  <Application>Microsoft Office PowerPoint</Application>
  <PresentationFormat>On-screen Show (4:3)</PresentationFormat>
  <Paragraphs>579</Paragraphs>
  <Slides>45</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Book Antiqua</vt:lpstr>
      <vt:lpstr>Calibri</vt:lpstr>
      <vt:lpstr>Lucida Sans</vt:lpstr>
      <vt:lpstr>Wingdings</vt:lpstr>
      <vt:lpstr>Office Theme</vt:lpstr>
      <vt:lpstr>Arkansas 4-H Chaperone Training/Youth Protection Part 1</vt:lpstr>
      <vt:lpstr>Educational Objectives</vt:lpstr>
      <vt:lpstr>Ages &amp; Stages</vt:lpstr>
      <vt:lpstr>Ages &amp; Stages</vt:lpstr>
      <vt:lpstr> Guiding Principles</vt:lpstr>
      <vt:lpstr>Arkansas 4-H Chaperone Training Part 2 Behavior Management</vt:lpstr>
      <vt:lpstr>Educational Objective</vt:lpstr>
      <vt:lpstr>Setting Boundaries</vt:lpstr>
      <vt:lpstr>Rules</vt:lpstr>
      <vt:lpstr>Consequences</vt:lpstr>
      <vt:lpstr>Rewards</vt:lpstr>
      <vt:lpstr>Determine Discipline Direction</vt:lpstr>
      <vt:lpstr>What is Discipline?</vt:lpstr>
      <vt:lpstr>Preventing Problem Behavior</vt:lpstr>
      <vt:lpstr>Reasons for Problem Behavior</vt:lpstr>
      <vt:lpstr>Discipline Don’ts</vt:lpstr>
      <vt:lpstr>Discipline Strategies</vt:lpstr>
      <vt:lpstr>Arkansas 4-H Chaperone Training Part 3</vt:lpstr>
      <vt:lpstr>Educational Objectives</vt:lpstr>
      <vt:lpstr>Educational Objectives </vt:lpstr>
      <vt:lpstr>Extensions’ 4-H   Non-Discrimination  Policy </vt:lpstr>
      <vt:lpstr>Extensions’ 4-H   Non-Discrimination  Policy </vt:lpstr>
      <vt:lpstr>Extensions’ Diversity</vt:lpstr>
      <vt:lpstr>Extensions’ Diversity</vt:lpstr>
      <vt:lpstr>Youth  Protection Standards</vt:lpstr>
      <vt:lpstr>Youth Protection Standards</vt:lpstr>
      <vt:lpstr>Youth Protection Standards</vt:lpstr>
      <vt:lpstr>Youth Protection Standards</vt:lpstr>
      <vt:lpstr>Youth Protection Standards</vt:lpstr>
      <vt:lpstr>Youth and Adult Protection Standards</vt:lpstr>
      <vt:lpstr>Youth and Adult Protection Standards</vt:lpstr>
      <vt:lpstr>Youth and Adult Protection Standards</vt:lpstr>
      <vt:lpstr>Youth and Adult Protection Standards</vt:lpstr>
      <vt:lpstr>Reporting Suspected Abuse or Neglect</vt:lpstr>
      <vt:lpstr>Arkansas 4-H Chaperone Training Part 4 Health &amp; Safety</vt:lpstr>
      <vt:lpstr>Educational Objectives</vt:lpstr>
      <vt:lpstr>Putting Safety First </vt:lpstr>
      <vt:lpstr>Handling Emergencies  Before They Happen</vt:lpstr>
      <vt:lpstr>Handling Emergencies  Before they Happen</vt:lpstr>
      <vt:lpstr>Handling Emergencies</vt:lpstr>
      <vt:lpstr>Crisis Management</vt:lpstr>
      <vt:lpstr>References</vt:lpstr>
      <vt:lpstr>References</vt:lpstr>
      <vt:lpstr>References </vt:lpstr>
      <vt:lpstr>The End</vt:lpstr>
    </vt:vector>
  </TitlesOfParts>
  <Company>UACES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Arkansas 4-H Overnight Chaperone Training</dc:title>
  <dc:creator>Noah Washburn</dc:creator>
  <cp:lastModifiedBy>Hope Bragg</cp:lastModifiedBy>
  <cp:revision>53</cp:revision>
  <cp:lastPrinted>2017-02-23T22:25:26Z</cp:lastPrinted>
  <dcterms:created xsi:type="dcterms:W3CDTF">2013-01-12T22:37:03Z</dcterms:created>
  <dcterms:modified xsi:type="dcterms:W3CDTF">2019-10-15T17:19:34Z</dcterms:modified>
</cp:coreProperties>
</file>